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  <p:sldMasterId id="2147483710" r:id="rId3"/>
  </p:sldMasterIdLst>
  <p:notesMasterIdLst>
    <p:notesMasterId r:id="rId22"/>
  </p:notesMasterIdLst>
  <p:handoutMasterIdLst>
    <p:handoutMasterId r:id="rId23"/>
  </p:handoutMasterIdLst>
  <p:sldIdLst>
    <p:sldId id="406" r:id="rId4"/>
    <p:sldId id="373" r:id="rId5"/>
    <p:sldId id="394" r:id="rId6"/>
    <p:sldId id="393" r:id="rId7"/>
    <p:sldId id="407" r:id="rId8"/>
    <p:sldId id="404" r:id="rId9"/>
    <p:sldId id="630" r:id="rId10"/>
    <p:sldId id="632" r:id="rId11"/>
    <p:sldId id="617" r:id="rId12"/>
    <p:sldId id="637" r:id="rId13"/>
    <p:sldId id="385" r:id="rId14"/>
    <p:sldId id="386" r:id="rId15"/>
    <p:sldId id="392" r:id="rId16"/>
    <p:sldId id="389" r:id="rId17"/>
    <p:sldId id="388" r:id="rId18"/>
    <p:sldId id="638" r:id="rId19"/>
    <p:sldId id="325" r:id="rId20"/>
    <p:sldId id="289" r:id="rId21"/>
  </p:sldIdLst>
  <p:sldSz cx="12192000" cy="6858000"/>
  <p:notesSz cx="6881813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37"/>
    <a:srgbClr val="DE9400"/>
    <a:srgbClr val="FFCC66"/>
    <a:srgbClr val="006699"/>
    <a:srgbClr val="FCEEFA"/>
    <a:srgbClr val="FDF7C7"/>
    <a:srgbClr val="FAEB7E"/>
    <a:srgbClr val="F7F9AD"/>
    <a:srgbClr val="19A72A"/>
    <a:srgbClr val="EFC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82150" autoAdjust="0"/>
  </p:normalViewPr>
  <p:slideViewPr>
    <p:cSldViewPr snapToGrid="0">
      <p:cViewPr varScale="1">
        <p:scale>
          <a:sx n="59" d="100"/>
          <a:sy n="59" d="100"/>
        </p:scale>
        <p:origin x="85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C6BB1-FA80-4E17-B163-1968E6F057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3C3B8D-EE30-41F0-AC0C-B194156A0131}">
      <dgm:prSet phldrT="[Texto]" custT="1"/>
      <dgm:spPr>
        <a:solidFill>
          <a:srgbClr val="FAEB7E"/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LEGISLATIVO Nº 1470,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27 de abril de 2020 </a:t>
          </a:r>
          <a:endParaRPr lang="es-ES" sz="18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C16AB-372A-4629-8295-930DEA9ECA2C}" type="parTrans" cxnId="{4DA19B7E-96D0-4637-BB70-C9732F59A2C5}">
      <dgm:prSet/>
      <dgm:spPr/>
      <dgm:t>
        <a:bodyPr/>
        <a:lstStyle/>
        <a:p>
          <a:endParaRPr lang="es-ES"/>
        </a:p>
      </dgm:t>
    </dgm:pt>
    <dgm:pt modelId="{FFB33201-CFDA-45E9-869E-80677DF29173}" type="sibTrans" cxnId="{4DA19B7E-96D0-4637-BB70-C9732F59A2C5}">
      <dgm:prSet/>
      <dgm:spPr/>
      <dgm:t>
        <a:bodyPr/>
        <a:lstStyle/>
        <a:p>
          <a:endParaRPr lang="es-ES"/>
        </a:p>
      </dgm:t>
    </dgm:pt>
    <dgm:pt modelId="{CD1CBBAC-6F62-4625-BE29-A1A864F386CA}">
      <dgm:prSet custT="1"/>
      <dgm:spPr>
        <a:solidFill>
          <a:srgbClr val="FDF7C7"/>
        </a:solidFill>
      </dgm:spPr>
      <dgm:t>
        <a:bodyPr/>
        <a:lstStyle/>
        <a:p>
          <a:pPr marL="0" indent="0" rtl="0"/>
          <a:r>
            <a:rPr lang="es-MX" sz="1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Medidas para garantizar la atención y protección de las víctimas durante la emergencia</a:t>
          </a:r>
        </a:p>
      </dgm:t>
    </dgm:pt>
    <dgm:pt modelId="{5028E657-79F3-48F2-B1FA-61091B9C9591}" type="parTrans" cxnId="{10E5B328-5ECB-4350-B59A-0A9CD05374F6}">
      <dgm:prSet/>
      <dgm:spPr/>
      <dgm:t>
        <a:bodyPr/>
        <a:lstStyle/>
        <a:p>
          <a:endParaRPr lang="es-ES"/>
        </a:p>
      </dgm:t>
    </dgm:pt>
    <dgm:pt modelId="{943DF3A4-F899-40E1-ADE4-44354C5D805A}" type="sibTrans" cxnId="{10E5B328-5ECB-4350-B59A-0A9CD05374F6}">
      <dgm:prSet/>
      <dgm:spPr/>
      <dgm:t>
        <a:bodyPr/>
        <a:lstStyle/>
        <a:p>
          <a:endParaRPr lang="es-ES"/>
        </a:p>
      </dgm:t>
    </dgm:pt>
    <dgm:pt modelId="{9FAC4F4B-6B7C-4E3D-877A-1D4DF86C4A32}" type="pres">
      <dgm:prSet presAssocID="{B29C6BB1-FA80-4E17-B163-1968E6F057C2}" presName="diagram" presStyleCnt="0">
        <dgm:presLayoutVars>
          <dgm:dir/>
          <dgm:resizeHandles val="exact"/>
        </dgm:presLayoutVars>
      </dgm:prSet>
      <dgm:spPr/>
    </dgm:pt>
    <dgm:pt modelId="{3088AA72-78AF-4DE4-9D6F-1E047C66E6A7}" type="pres">
      <dgm:prSet presAssocID="{BB3C3B8D-EE30-41F0-AC0C-B194156A0131}" presName="node" presStyleLbl="node1" presStyleIdx="0" presStyleCnt="2" custScaleX="83933" custScaleY="29485" custLinFactNeighborX="-4" custLinFactNeighborY="-9400">
        <dgm:presLayoutVars>
          <dgm:bulletEnabled val="1"/>
        </dgm:presLayoutVars>
      </dgm:prSet>
      <dgm:spPr/>
    </dgm:pt>
    <dgm:pt modelId="{03B9729D-DE1B-4C7B-8E57-3F017FACFC29}" type="pres">
      <dgm:prSet presAssocID="{FFB33201-CFDA-45E9-869E-80677DF29173}" presName="sibTrans" presStyleCnt="0"/>
      <dgm:spPr/>
    </dgm:pt>
    <dgm:pt modelId="{D40909D7-39F8-4E84-8ECE-7B81CA887C9E}" type="pres">
      <dgm:prSet presAssocID="{CD1CBBAC-6F62-4625-BE29-A1A864F386CA}" presName="node" presStyleLbl="node1" presStyleIdx="1" presStyleCnt="2" custScaleX="99956" custScaleY="27072" custLinFactNeighborX="-5425" custLinFactNeighborY="-9246">
        <dgm:presLayoutVars>
          <dgm:bulletEnabled val="1"/>
        </dgm:presLayoutVars>
      </dgm:prSet>
      <dgm:spPr/>
    </dgm:pt>
  </dgm:ptLst>
  <dgm:cxnLst>
    <dgm:cxn modelId="{AF0B8527-4B64-4612-820B-81C0FE77D668}" type="presOf" srcId="{CD1CBBAC-6F62-4625-BE29-A1A864F386CA}" destId="{D40909D7-39F8-4E84-8ECE-7B81CA887C9E}" srcOrd="0" destOrd="0" presId="urn:microsoft.com/office/officeart/2005/8/layout/default"/>
    <dgm:cxn modelId="{10E5B328-5ECB-4350-B59A-0A9CD05374F6}" srcId="{B29C6BB1-FA80-4E17-B163-1968E6F057C2}" destId="{CD1CBBAC-6F62-4625-BE29-A1A864F386CA}" srcOrd="1" destOrd="0" parTransId="{5028E657-79F3-48F2-B1FA-61091B9C9591}" sibTransId="{943DF3A4-F899-40E1-ADE4-44354C5D805A}"/>
    <dgm:cxn modelId="{59DFB65C-9135-4D8D-926D-8E8E8FFE34DA}" type="presOf" srcId="{B29C6BB1-FA80-4E17-B163-1968E6F057C2}" destId="{9FAC4F4B-6B7C-4E3D-877A-1D4DF86C4A32}" srcOrd="0" destOrd="0" presId="urn:microsoft.com/office/officeart/2005/8/layout/default"/>
    <dgm:cxn modelId="{4DA19B7E-96D0-4637-BB70-C9732F59A2C5}" srcId="{B29C6BB1-FA80-4E17-B163-1968E6F057C2}" destId="{BB3C3B8D-EE30-41F0-AC0C-B194156A0131}" srcOrd="0" destOrd="0" parTransId="{6BAC16AB-372A-4629-8295-930DEA9ECA2C}" sibTransId="{FFB33201-CFDA-45E9-869E-80677DF29173}"/>
    <dgm:cxn modelId="{28D5C7CD-DF17-458C-A4C4-970AEC9177AD}" type="presOf" srcId="{BB3C3B8D-EE30-41F0-AC0C-B194156A0131}" destId="{3088AA72-78AF-4DE4-9D6F-1E047C66E6A7}" srcOrd="0" destOrd="0" presId="urn:microsoft.com/office/officeart/2005/8/layout/default"/>
    <dgm:cxn modelId="{D4CA5998-666F-4410-ADD5-A9EE5B986B05}" type="presParOf" srcId="{9FAC4F4B-6B7C-4E3D-877A-1D4DF86C4A32}" destId="{3088AA72-78AF-4DE4-9D6F-1E047C66E6A7}" srcOrd="0" destOrd="0" presId="urn:microsoft.com/office/officeart/2005/8/layout/default"/>
    <dgm:cxn modelId="{0896B51D-CDBE-45AA-BE19-7994348C3E2B}" type="presParOf" srcId="{9FAC4F4B-6B7C-4E3D-877A-1D4DF86C4A32}" destId="{03B9729D-DE1B-4C7B-8E57-3F017FACFC29}" srcOrd="1" destOrd="0" presId="urn:microsoft.com/office/officeart/2005/8/layout/default"/>
    <dgm:cxn modelId="{C44B1722-46AF-4994-ACB8-CEDCEDF6EE71}" type="presParOf" srcId="{9FAC4F4B-6B7C-4E3D-877A-1D4DF86C4A32}" destId="{D40909D7-39F8-4E84-8ECE-7B81CA887C9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C6BB1-FA80-4E17-B163-1968E6F057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3C3B8D-EE30-41F0-AC0C-B194156A0131}">
      <dgm:prSet phldrT="[Texto]" custT="1"/>
      <dgm:spPr>
        <a:solidFill>
          <a:srgbClr val="EFC9E7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LEY N° 30364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Noviembre</a:t>
          </a:r>
          <a:r>
            <a:rPr lang="es-MX" sz="1800" b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2015</a:t>
          </a:r>
          <a:endParaRPr lang="es-ES" sz="1800" b="0" dirty="0">
            <a:solidFill>
              <a:schemeClr val="tx1"/>
            </a:solidFill>
          </a:endParaRPr>
        </a:p>
      </dgm:t>
    </dgm:pt>
    <dgm:pt modelId="{6BAC16AB-372A-4629-8295-930DEA9ECA2C}" type="parTrans" cxnId="{4DA19B7E-96D0-4637-BB70-C9732F59A2C5}">
      <dgm:prSet/>
      <dgm:spPr/>
      <dgm:t>
        <a:bodyPr/>
        <a:lstStyle/>
        <a:p>
          <a:endParaRPr lang="es-ES"/>
        </a:p>
      </dgm:t>
    </dgm:pt>
    <dgm:pt modelId="{FFB33201-CFDA-45E9-869E-80677DF29173}" type="sibTrans" cxnId="{4DA19B7E-96D0-4637-BB70-C9732F59A2C5}">
      <dgm:prSet/>
      <dgm:spPr/>
      <dgm:t>
        <a:bodyPr/>
        <a:lstStyle/>
        <a:p>
          <a:endParaRPr lang="es-ES"/>
        </a:p>
      </dgm:t>
    </dgm:pt>
    <dgm:pt modelId="{089910E7-7014-430C-BE4C-46E5F22E99F4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Supremo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N° 009-2016-MIMP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27 de Julio de 2016 </a:t>
          </a:r>
          <a:endParaRPr lang="es-ES" sz="1600" b="0" dirty="0">
            <a:solidFill>
              <a:schemeClr val="tx1"/>
            </a:solidFill>
          </a:endParaRPr>
        </a:p>
      </dgm:t>
    </dgm:pt>
    <dgm:pt modelId="{3A1CDC0F-0180-4959-9670-DB676C2B3C8B}" type="parTrans" cxnId="{29DEB8A3-6DB9-4D5F-B7B1-EED51682326C}">
      <dgm:prSet/>
      <dgm:spPr/>
      <dgm:t>
        <a:bodyPr/>
        <a:lstStyle/>
        <a:p>
          <a:endParaRPr lang="es-ES"/>
        </a:p>
      </dgm:t>
    </dgm:pt>
    <dgm:pt modelId="{1C5FAF82-A027-46E1-AA9C-ADDFEA8BA4FC}" type="sibTrans" cxnId="{29DEB8A3-6DB9-4D5F-B7B1-EED51682326C}">
      <dgm:prSet/>
      <dgm:spPr/>
      <dgm:t>
        <a:bodyPr/>
        <a:lstStyle/>
        <a:p>
          <a:endParaRPr lang="es-ES"/>
        </a:p>
      </dgm:t>
    </dgm:pt>
    <dgm:pt modelId="{84E9F632-84CC-4E12-B0DA-85E3F6D2B461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Reglamento de la ley</a:t>
          </a:r>
          <a:r>
            <a:rPr lang="es-PE" sz="1600" b="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N° 30364, </a:t>
          </a: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Ley para prevenir, sancionar y erradicar la violencia </a:t>
          </a:r>
          <a:r>
            <a:rPr lang="es-PE" sz="1600" b="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</a:t>
          </a:r>
          <a:endParaRPr lang="es-ES" sz="1600" b="0" dirty="0">
            <a:solidFill>
              <a:schemeClr val="tx1"/>
            </a:solidFill>
          </a:endParaRPr>
        </a:p>
      </dgm:t>
    </dgm:pt>
    <dgm:pt modelId="{04D62C50-1E55-43AB-BA13-90698B8B0C76}" type="parTrans" cxnId="{BE0F6970-8EAC-4AA6-B2C9-2A4C654DCADE}">
      <dgm:prSet/>
      <dgm:spPr/>
      <dgm:t>
        <a:bodyPr/>
        <a:lstStyle/>
        <a:p>
          <a:endParaRPr lang="es-ES"/>
        </a:p>
      </dgm:t>
    </dgm:pt>
    <dgm:pt modelId="{414AEADB-5008-4E10-99D5-0BB16D926679}" type="sibTrans" cxnId="{BE0F6970-8EAC-4AA6-B2C9-2A4C654DCADE}">
      <dgm:prSet/>
      <dgm:spPr/>
      <dgm:t>
        <a:bodyPr/>
        <a:lstStyle/>
        <a:p>
          <a:endParaRPr lang="es-ES"/>
        </a:p>
      </dgm:t>
    </dgm:pt>
    <dgm:pt modelId="{0FAB9444-460A-4C8B-AD7D-C701D2D359EE}">
      <dgm:prSet phldrT="[Texto]" custT="1"/>
      <dgm:spPr>
        <a:solidFill>
          <a:srgbClr val="FCEEFA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Ley para prevenir, sancionar y erradicar la violencia hacia las mujeres e integrantes del grupo familiar</a:t>
          </a:r>
          <a:endParaRPr lang="es-ES" sz="1600" b="0" dirty="0">
            <a:solidFill>
              <a:schemeClr val="tx1"/>
            </a:solidFill>
          </a:endParaRPr>
        </a:p>
      </dgm:t>
    </dgm:pt>
    <dgm:pt modelId="{5409570B-AA89-4245-BB80-5F5F802F9D36}" type="parTrans" cxnId="{85DBBB93-41C7-4699-A091-5F3C07F01B5D}">
      <dgm:prSet/>
      <dgm:spPr/>
      <dgm:t>
        <a:bodyPr/>
        <a:lstStyle/>
        <a:p>
          <a:endParaRPr lang="es-ES"/>
        </a:p>
      </dgm:t>
    </dgm:pt>
    <dgm:pt modelId="{E6542481-D0E4-42C0-82BD-CFD5BADF8BF9}" type="sibTrans" cxnId="{85DBBB93-41C7-4699-A091-5F3C07F01B5D}">
      <dgm:prSet/>
      <dgm:spPr/>
      <dgm:t>
        <a:bodyPr/>
        <a:lstStyle/>
        <a:p>
          <a:endParaRPr lang="es-ES"/>
        </a:p>
      </dgm:t>
    </dgm:pt>
    <dgm:pt modelId="{9FAC4F4B-6B7C-4E3D-877A-1D4DF86C4A32}" type="pres">
      <dgm:prSet presAssocID="{B29C6BB1-FA80-4E17-B163-1968E6F057C2}" presName="diagram" presStyleCnt="0">
        <dgm:presLayoutVars>
          <dgm:dir/>
          <dgm:resizeHandles val="exact"/>
        </dgm:presLayoutVars>
      </dgm:prSet>
      <dgm:spPr/>
    </dgm:pt>
    <dgm:pt modelId="{3088AA72-78AF-4DE4-9D6F-1E047C66E6A7}" type="pres">
      <dgm:prSet presAssocID="{BB3C3B8D-EE30-41F0-AC0C-B194156A0131}" presName="node" presStyleLbl="node1" presStyleIdx="0" presStyleCnt="4" custScaleX="220878" custScaleY="85903" custLinFactNeighborX="-12190" custLinFactNeighborY="-24328">
        <dgm:presLayoutVars>
          <dgm:bulletEnabled val="1"/>
        </dgm:presLayoutVars>
      </dgm:prSet>
      <dgm:spPr/>
    </dgm:pt>
    <dgm:pt modelId="{03B9729D-DE1B-4C7B-8E57-3F017FACFC29}" type="pres">
      <dgm:prSet presAssocID="{FFB33201-CFDA-45E9-869E-80677DF29173}" presName="sibTrans" presStyleCnt="0"/>
      <dgm:spPr/>
    </dgm:pt>
    <dgm:pt modelId="{7CBDB93A-0876-4D0A-9A64-18218BBF19F4}" type="pres">
      <dgm:prSet presAssocID="{0FAB9444-460A-4C8B-AD7D-C701D2D359EE}" presName="node" presStyleLbl="node1" presStyleIdx="1" presStyleCnt="4" custScaleX="312310" custScaleY="89623" custLinFactNeighborX="17360" custLinFactNeighborY="-17842">
        <dgm:presLayoutVars>
          <dgm:bulletEnabled val="1"/>
        </dgm:presLayoutVars>
      </dgm:prSet>
      <dgm:spPr/>
    </dgm:pt>
    <dgm:pt modelId="{FFD54C39-B599-432F-AA36-11790ED7455F}" type="pres">
      <dgm:prSet presAssocID="{E6542481-D0E4-42C0-82BD-CFD5BADF8BF9}" presName="sibTrans" presStyleCnt="0"/>
      <dgm:spPr/>
    </dgm:pt>
    <dgm:pt modelId="{C53ED2F8-16B6-47F8-91CC-97B14646125F}" type="pres">
      <dgm:prSet presAssocID="{089910E7-7014-430C-BE4C-46E5F22E99F4}" presName="node" presStyleLbl="node1" presStyleIdx="2" presStyleCnt="4" custScaleX="219445" custScaleY="79971" custLinFactNeighborX="-46584" custLinFactNeighborY="-22283">
        <dgm:presLayoutVars>
          <dgm:bulletEnabled val="1"/>
        </dgm:presLayoutVars>
      </dgm:prSet>
      <dgm:spPr/>
    </dgm:pt>
    <dgm:pt modelId="{CA325C1E-70A0-4310-A1E9-FB989ECBDAAF}" type="pres">
      <dgm:prSet presAssocID="{1C5FAF82-A027-46E1-AA9C-ADDFEA8BA4FC}" presName="sibTrans" presStyleCnt="0"/>
      <dgm:spPr/>
    </dgm:pt>
    <dgm:pt modelId="{55AA63E4-2594-4914-97B9-34DBB258E049}" type="pres">
      <dgm:prSet presAssocID="{84E9F632-84CC-4E12-B0DA-85E3F6D2B461}" presName="node" presStyleLbl="node1" presStyleIdx="3" presStyleCnt="4" custScaleX="308378" custScaleY="86028" custLinFactNeighborX="3599" custLinFactNeighborY="-28725">
        <dgm:presLayoutVars>
          <dgm:bulletEnabled val="1"/>
        </dgm:presLayoutVars>
      </dgm:prSet>
      <dgm:spPr/>
    </dgm:pt>
  </dgm:ptLst>
  <dgm:cxnLst>
    <dgm:cxn modelId="{59DFB65C-9135-4D8D-926D-8E8E8FFE34DA}" type="presOf" srcId="{B29C6BB1-FA80-4E17-B163-1968E6F057C2}" destId="{9FAC4F4B-6B7C-4E3D-877A-1D4DF86C4A32}" srcOrd="0" destOrd="0" presId="urn:microsoft.com/office/officeart/2005/8/layout/default"/>
    <dgm:cxn modelId="{BE0F6970-8EAC-4AA6-B2C9-2A4C654DCADE}" srcId="{B29C6BB1-FA80-4E17-B163-1968E6F057C2}" destId="{84E9F632-84CC-4E12-B0DA-85E3F6D2B461}" srcOrd="3" destOrd="0" parTransId="{04D62C50-1E55-43AB-BA13-90698B8B0C76}" sibTransId="{414AEADB-5008-4E10-99D5-0BB16D926679}"/>
    <dgm:cxn modelId="{E6789559-695B-44DD-87DF-27F3BF95CC78}" type="presOf" srcId="{84E9F632-84CC-4E12-B0DA-85E3F6D2B461}" destId="{55AA63E4-2594-4914-97B9-34DBB258E049}" srcOrd="0" destOrd="0" presId="urn:microsoft.com/office/officeart/2005/8/layout/default"/>
    <dgm:cxn modelId="{4DA19B7E-96D0-4637-BB70-C9732F59A2C5}" srcId="{B29C6BB1-FA80-4E17-B163-1968E6F057C2}" destId="{BB3C3B8D-EE30-41F0-AC0C-B194156A0131}" srcOrd="0" destOrd="0" parTransId="{6BAC16AB-372A-4629-8295-930DEA9ECA2C}" sibTransId="{FFB33201-CFDA-45E9-869E-80677DF29173}"/>
    <dgm:cxn modelId="{3E2FB691-A41E-44F5-B2EE-47B9BF41FA04}" type="presOf" srcId="{0FAB9444-460A-4C8B-AD7D-C701D2D359EE}" destId="{7CBDB93A-0876-4D0A-9A64-18218BBF19F4}" srcOrd="0" destOrd="0" presId="urn:microsoft.com/office/officeart/2005/8/layout/default"/>
    <dgm:cxn modelId="{85DBBB93-41C7-4699-A091-5F3C07F01B5D}" srcId="{B29C6BB1-FA80-4E17-B163-1968E6F057C2}" destId="{0FAB9444-460A-4C8B-AD7D-C701D2D359EE}" srcOrd="1" destOrd="0" parTransId="{5409570B-AA89-4245-BB80-5F5F802F9D36}" sibTransId="{E6542481-D0E4-42C0-82BD-CFD5BADF8BF9}"/>
    <dgm:cxn modelId="{29DEB8A3-6DB9-4D5F-B7B1-EED51682326C}" srcId="{B29C6BB1-FA80-4E17-B163-1968E6F057C2}" destId="{089910E7-7014-430C-BE4C-46E5F22E99F4}" srcOrd="2" destOrd="0" parTransId="{3A1CDC0F-0180-4959-9670-DB676C2B3C8B}" sibTransId="{1C5FAF82-A027-46E1-AA9C-ADDFEA8BA4FC}"/>
    <dgm:cxn modelId="{07FA14B3-3448-4DA8-8254-8E983DF5B279}" type="presOf" srcId="{089910E7-7014-430C-BE4C-46E5F22E99F4}" destId="{C53ED2F8-16B6-47F8-91CC-97B14646125F}" srcOrd="0" destOrd="0" presId="urn:microsoft.com/office/officeart/2005/8/layout/default"/>
    <dgm:cxn modelId="{28D5C7CD-DF17-458C-A4C4-970AEC9177AD}" type="presOf" srcId="{BB3C3B8D-EE30-41F0-AC0C-B194156A0131}" destId="{3088AA72-78AF-4DE4-9D6F-1E047C66E6A7}" srcOrd="0" destOrd="0" presId="urn:microsoft.com/office/officeart/2005/8/layout/default"/>
    <dgm:cxn modelId="{D4CA5998-666F-4410-ADD5-A9EE5B986B05}" type="presParOf" srcId="{9FAC4F4B-6B7C-4E3D-877A-1D4DF86C4A32}" destId="{3088AA72-78AF-4DE4-9D6F-1E047C66E6A7}" srcOrd="0" destOrd="0" presId="urn:microsoft.com/office/officeart/2005/8/layout/default"/>
    <dgm:cxn modelId="{D70E22FD-234D-4213-B2C4-AD9E7DCA9DB8}" type="presParOf" srcId="{9FAC4F4B-6B7C-4E3D-877A-1D4DF86C4A32}" destId="{03B9729D-DE1B-4C7B-8E57-3F017FACFC29}" srcOrd="1" destOrd="0" presId="urn:microsoft.com/office/officeart/2005/8/layout/default"/>
    <dgm:cxn modelId="{020C5FDA-F338-4D64-ABBE-3EE9574B71EC}" type="presParOf" srcId="{9FAC4F4B-6B7C-4E3D-877A-1D4DF86C4A32}" destId="{7CBDB93A-0876-4D0A-9A64-18218BBF19F4}" srcOrd="2" destOrd="0" presId="urn:microsoft.com/office/officeart/2005/8/layout/default"/>
    <dgm:cxn modelId="{29270F35-B8BD-41DF-9D09-78ED341FEAFD}" type="presParOf" srcId="{9FAC4F4B-6B7C-4E3D-877A-1D4DF86C4A32}" destId="{FFD54C39-B599-432F-AA36-11790ED7455F}" srcOrd="3" destOrd="0" presId="urn:microsoft.com/office/officeart/2005/8/layout/default"/>
    <dgm:cxn modelId="{E8D2AE06-1DE2-47FE-B8E2-003F9D10248B}" type="presParOf" srcId="{9FAC4F4B-6B7C-4E3D-877A-1D4DF86C4A32}" destId="{C53ED2F8-16B6-47F8-91CC-97B14646125F}" srcOrd="4" destOrd="0" presId="urn:microsoft.com/office/officeart/2005/8/layout/default"/>
    <dgm:cxn modelId="{92E909C4-0407-4CEB-942B-0B1F56F80D52}" type="presParOf" srcId="{9FAC4F4B-6B7C-4E3D-877A-1D4DF86C4A32}" destId="{CA325C1E-70A0-4310-A1E9-FB989ECBDAAF}" srcOrd="5" destOrd="0" presId="urn:microsoft.com/office/officeart/2005/8/layout/default"/>
    <dgm:cxn modelId="{23602D52-E2C5-4CFD-9CE3-618571737B3B}" type="presParOf" srcId="{9FAC4F4B-6B7C-4E3D-877A-1D4DF86C4A32}" destId="{55AA63E4-2594-4914-97B9-34DBB258E0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1D5C1-A10F-4F73-A5D1-74BA07F8B1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9B106B-D678-4023-AE5F-A338E7ADFC0B}">
      <dgm:prSet custT="1"/>
      <dgm:spPr/>
      <dgm:t>
        <a:bodyPr/>
        <a:lstStyle/>
        <a:p>
          <a:r>
            <a:rPr lang="es-MX" sz="1800" b="1" i="0" u="none" dirty="0">
              <a:solidFill>
                <a:srgbClr val="C00000"/>
              </a:solidFill>
              <a:latin typeface="+mn-lt"/>
            </a:rPr>
            <a:t>TERCERA </a:t>
          </a:r>
          <a:r>
            <a:rPr lang="en-US" sz="1800" b="1" i="0" u="none" dirty="0">
              <a:solidFill>
                <a:srgbClr val="C00000"/>
              </a:solidFill>
            </a:rPr>
            <a:t>DISPOSICIÓN COMPLEMENTARIA FINAL</a:t>
          </a:r>
          <a:r>
            <a:rPr lang="es-MX" sz="1800" b="1" i="0" u="none" dirty="0">
              <a:solidFill>
                <a:srgbClr val="C00000"/>
              </a:solidFill>
              <a:latin typeface="+mn-lt"/>
            </a:rPr>
            <a:t>.- CONTINUIDAD DE LOS SERVICIOS</a:t>
          </a:r>
          <a:endParaRPr lang="en-U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C975C687-97FE-4367-A34C-9B486399CC93}" type="parTrans" cxnId="{2E8BCB7F-DC97-4FEC-8C56-511BEF38457B}">
      <dgm:prSet/>
      <dgm:spPr/>
      <dgm:t>
        <a:bodyPr/>
        <a:lstStyle/>
        <a:p>
          <a:endParaRPr lang="es-ES" sz="18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22C7791C-AB31-4B9C-A0B0-5B099AD4B642}" type="sibTrans" cxnId="{2E8BCB7F-DC97-4FEC-8C56-511BEF38457B}">
      <dgm:prSet/>
      <dgm:spPr/>
      <dgm:t>
        <a:bodyPr/>
        <a:lstStyle/>
        <a:p>
          <a:endParaRPr lang="es-ES" sz="180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55DC4704-C1FB-4A66-A75A-10DD5D9BDA40}">
      <dgm:prSet custT="1"/>
      <dgm:spPr/>
      <dgm:t>
        <a:bodyPr/>
        <a:lstStyle/>
        <a:p>
          <a:r>
            <a:rPr lang="es-MX" sz="2000" b="0" i="0" u="none" dirty="0">
              <a:latin typeface="+mn-lt"/>
            </a:rPr>
            <a:t>Las instituciones con responsabilidades en el marco de la Ley N° 30364, </a:t>
          </a:r>
          <a:r>
            <a:rPr lang="es-MX" sz="2000" b="1" i="0" u="none" dirty="0">
              <a:latin typeface="+mn-lt"/>
            </a:rPr>
            <a:t>garantizan la continuidad de sus servicios</a:t>
          </a:r>
          <a:r>
            <a:rPr lang="es-MX" sz="2000" b="0" i="0" u="none" dirty="0">
              <a:latin typeface="+mn-lt"/>
            </a:rPr>
            <a:t>. </a:t>
          </a:r>
        </a:p>
      </dgm:t>
    </dgm:pt>
    <dgm:pt modelId="{227A7601-C641-4B3A-A273-91897EBDD389}" type="parTrans" cxnId="{1F69DFA2-2994-4C32-A7AF-AF75B4408068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6678A23A-6845-4F35-9497-C82D60F63E0A}" type="sibTrans" cxnId="{1F69DFA2-2994-4C32-A7AF-AF75B4408068}">
      <dgm:prSet/>
      <dgm:spPr/>
      <dgm:t>
        <a:bodyPr/>
        <a:lstStyle/>
        <a:p>
          <a:endParaRPr lang="es-ES" sz="1800">
            <a:latin typeface="+mn-lt"/>
          </a:endParaRPr>
        </a:p>
      </dgm:t>
    </dgm:pt>
    <dgm:pt modelId="{46BA6681-9843-4B4B-9135-7F451C6AAB53}">
      <dgm:prSet custT="1"/>
      <dgm:spPr/>
      <dgm:t>
        <a:bodyPr/>
        <a:lstStyle/>
        <a:p>
          <a:r>
            <a:rPr lang="es-MX" sz="2000" b="0" i="0" u="none" dirty="0">
              <a:latin typeface="+mn-lt"/>
            </a:rPr>
            <a:t>Para ello, elaboran y aprueban planes de contingencia </a:t>
          </a:r>
          <a:r>
            <a:rPr lang="es-MX" sz="2000" b="1" i="0" u="none" dirty="0">
              <a:latin typeface="+mn-lt"/>
            </a:rPr>
            <a:t>asegurando la habilitación de canales de comunicación </a:t>
          </a:r>
          <a:r>
            <a:rPr lang="es-MX" sz="2000" b="0" i="0" u="none" dirty="0">
              <a:latin typeface="+mn-lt"/>
            </a:rPr>
            <a:t>(correos electrónicos, teléfonos, celulares o cualquier otro donde quede constancia de la recepción de la comunicación) durante este periodo de forma permanente, </a:t>
          </a:r>
          <a:r>
            <a:rPr lang="es-MX" sz="2000" b="0" i="0" u="none" dirty="0">
              <a:solidFill>
                <a:srgbClr val="C00000"/>
              </a:solidFill>
              <a:latin typeface="+mn-lt"/>
            </a:rPr>
            <a:t>así </a:t>
          </a:r>
          <a:r>
            <a:rPr lang="es-MX" sz="2000" b="1" i="0" u="none" dirty="0">
              <a:solidFill>
                <a:srgbClr val="C00000"/>
              </a:solidFill>
              <a:latin typeface="+mn-lt"/>
            </a:rPr>
            <a:t>como la coordinación interinstitucional por los medios más céleres posibles</a:t>
          </a:r>
          <a:r>
            <a:rPr lang="es-MX" sz="2000" b="0" i="0" u="none" dirty="0">
              <a:solidFill>
                <a:srgbClr val="C00000"/>
              </a:solidFill>
              <a:latin typeface="+mn-lt"/>
            </a:rPr>
            <a:t>. </a:t>
          </a:r>
        </a:p>
      </dgm:t>
    </dgm:pt>
    <dgm:pt modelId="{903B2639-396B-4151-A805-C2D3F681C0A8}" type="parTrans" cxnId="{1EBBB291-97C6-4F53-809C-443F1E72E305}">
      <dgm:prSet/>
      <dgm:spPr/>
      <dgm:t>
        <a:bodyPr/>
        <a:lstStyle/>
        <a:p>
          <a:endParaRPr lang="es-ES"/>
        </a:p>
      </dgm:t>
    </dgm:pt>
    <dgm:pt modelId="{3B8A3EC8-1D7F-4268-828D-E4576EF81FE3}" type="sibTrans" cxnId="{1EBBB291-97C6-4F53-809C-443F1E72E305}">
      <dgm:prSet/>
      <dgm:spPr/>
      <dgm:t>
        <a:bodyPr/>
        <a:lstStyle/>
        <a:p>
          <a:endParaRPr lang="es-ES"/>
        </a:p>
      </dgm:t>
    </dgm:pt>
    <dgm:pt modelId="{D2DA6F68-BCBF-495C-8F04-66E6A869E52F}" type="pres">
      <dgm:prSet presAssocID="{6E61D5C1-A10F-4F73-A5D1-74BA07F8B153}" presName="linear" presStyleCnt="0">
        <dgm:presLayoutVars>
          <dgm:animLvl val="lvl"/>
          <dgm:resizeHandles val="exact"/>
        </dgm:presLayoutVars>
      </dgm:prSet>
      <dgm:spPr/>
    </dgm:pt>
    <dgm:pt modelId="{AF205D94-040F-4596-B171-4C4E9C2A3044}" type="pres">
      <dgm:prSet presAssocID="{3F9B106B-D678-4023-AE5F-A338E7ADFC0B}" presName="parentText" presStyleLbl="node1" presStyleIdx="0" presStyleCnt="1" custScaleY="88296" custLinFactNeighborY="-7060">
        <dgm:presLayoutVars>
          <dgm:chMax val="0"/>
          <dgm:bulletEnabled val="1"/>
        </dgm:presLayoutVars>
      </dgm:prSet>
      <dgm:spPr/>
    </dgm:pt>
    <dgm:pt modelId="{9DBBE19E-50D0-4C5C-BBC3-EB352E760C48}" type="pres">
      <dgm:prSet presAssocID="{3F9B106B-D678-4023-AE5F-A338E7ADFC0B}" presName="childText" presStyleLbl="revTx" presStyleIdx="0" presStyleCnt="1" custScaleY="129470" custLinFactNeighborX="-1448" custLinFactNeighborY="33031">
        <dgm:presLayoutVars>
          <dgm:bulletEnabled val="1"/>
        </dgm:presLayoutVars>
      </dgm:prSet>
      <dgm:spPr/>
    </dgm:pt>
  </dgm:ptLst>
  <dgm:cxnLst>
    <dgm:cxn modelId="{3752A960-6C04-4E37-B1BD-EC680362A60D}" type="presOf" srcId="{46BA6681-9843-4B4B-9135-7F451C6AAB53}" destId="{9DBBE19E-50D0-4C5C-BBC3-EB352E760C48}" srcOrd="0" destOrd="1" presId="urn:microsoft.com/office/officeart/2005/8/layout/vList2"/>
    <dgm:cxn modelId="{2E8BCB7F-DC97-4FEC-8C56-511BEF38457B}" srcId="{6E61D5C1-A10F-4F73-A5D1-74BA07F8B153}" destId="{3F9B106B-D678-4023-AE5F-A338E7ADFC0B}" srcOrd="0" destOrd="0" parTransId="{C975C687-97FE-4367-A34C-9B486399CC93}" sibTransId="{22C7791C-AB31-4B9C-A0B0-5B099AD4B642}"/>
    <dgm:cxn modelId="{1EBBB291-97C6-4F53-809C-443F1E72E305}" srcId="{3F9B106B-D678-4023-AE5F-A338E7ADFC0B}" destId="{46BA6681-9843-4B4B-9135-7F451C6AAB53}" srcOrd="1" destOrd="0" parTransId="{903B2639-396B-4151-A805-C2D3F681C0A8}" sibTransId="{3B8A3EC8-1D7F-4268-828D-E4576EF81FE3}"/>
    <dgm:cxn modelId="{5485E69F-719A-4A12-8FDE-B550A8EBF4F9}" type="presOf" srcId="{3F9B106B-D678-4023-AE5F-A338E7ADFC0B}" destId="{AF205D94-040F-4596-B171-4C4E9C2A3044}" srcOrd="0" destOrd="0" presId="urn:microsoft.com/office/officeart/2005/8/layout/vList2"/>
    <dgm:cxn modelId="{D9D2D4A1-7D40-4B6B-A0A3-95D14240D9D6}" type="presOf" srcId="{6E61D5C1-A10F-4F73-A5D1-74BA07F8B153}" destId="{D2DA6F68-BCBF-495C-8F04-66E6A869E52F}" srcOrd="0" destOrd="0" presId="urn:microsoft.com/office/officeart/2005/8/layout/vList2"/>
    <dgm:cxn modelId="{1F69DFA2-2994-4C32-A7AF-AF75B4408068}" srcId="{3F9B106B-D678-4023-AE5F-A338E7ADFC0B}" destId="{55DC4704-C1FB-4A66-A75A-10DD5D9BDA40}" srcOrd="0" destOrd="0" parTransId="{227A7601-C641-4B3A-A273-91897EBDD389}" sibTransId="{6678A23A-6845-4F35-9497-C82D60F63E0A}"/>
    <dgm:cxn modelId="{C195CFCA-AC0C-4852-A921-E6643C31E4CB}" type="presOf" srcId="{55DC4704-C1FB-4A66-A75A-10DD5D9BDA40}" destId="{9DBBE19E-50D0-4C5C-BBC3-EB352E760C48}" srcOrd="0" destOrd="0" presId="urn:microsoft.com/office/officeart/2005/8/layout/vList2"/>
    <dgm:cxn modelId="{6F1128F8-42AB-48D7-AEC5-148D14BBFF25}" type="presParOf" srcId="{D2DA6F68-BCBF-495C-8F04-66E6A869E52F}" destId="{AF205D94-040F-4596-B171-4C4E9C2A3044}" srcOrd="0" destOrd="0" presId="urn:microsoft.com/office/officeart/2005/8/layout/vList2"/>
    <dgm:cxn modelId="{62580A2D-F73B-466D-98B6-E9E8315152A9}" type="presParOf" srcId="{D2DA6F68-BCBF-495C-8F04-66E6A869E52F}" destId="{9DBBE19E-50D0-4C5C-BBC3-EB352E760C48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1D5C1-A10F-4F73-A5D1-74BA07F8B1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9B106B-D678-4023-AE5F-A338E7ADFC0B}">
      <dgm:prSet custT="1"/>
      <dgm:spPr/>
      <dgm:t>
        <a:bodyPr/>
        <a:lstStyle/>
        <a:p>
          <a:r>
            <a: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POLICÍA NACIONAL DEL PERÚ</a:t>
          </a:r>
          <a:endParaRPr lang="en-US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5C687-97FE-4367-A34C-9B486399CC93}" type="parTrans" cxnId="{2E8BCB7F-DC97-4FEC-8C56-511BEF3845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C7791C-AB31-4B9C-A0B0-5B099AD4B642}" type="sibTrans" cxnId="{2E8BCB7F-DC97-4FEC-8C56-511BEF3845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B9A5B-9E79-4693-8C97-CE59291E7342}">
      <dgm:prSet custT="1"/>
      <dgm:spPr/>
      <dgm:t>
        <a:bodyPr/>
        <a:lstStyle/>
        <a:p>
          <a:pPr algn="just"/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Ejecución de medidas de protección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DBDC2-5119-48F4-9538-49FE163892BF}" type="parTrans" cxnId="{7EFE636D-DCDA-42FA-9F2C-850B994F346D}">
      <dgm:prSet/>
      <dgm:spPr/>
      <dgm:t>
        <a:bodyPr/>
        <a:lstStyle/>
        <a:p>
          <a:endParaRPr lang="es-ES"/>
        </a:p>
      </dgm:t>
    </dgm:pt>
    <dgm:pt modelId="{047ADEB5-9B2D-4281-8103-1ABE7ADAADE5}" type="sibTrans" cxnId="{7EFE636D-DCDA-42FA-9F2C-850B994F346D}">
      <dgm:prSet/>
      <dgm:spPr/>
      <dgm:t>
        <a:bodyPr/>
        <a:lstStyle/>
        <a:p>
          <a:endParaRPr lang="es-ES"/>
        </a:p>
      </dgm:t>
    </dgm:pt>
    <dgm:pt modelId="{3AE611E3-E0C1-4969-903A-ABB6518B1DDE}">
      <dgm:prSet custT="1"/>
      <dgm:spPr/>
      <dgm:t>
        <a:bodyPr/>
        <a:lstStyle/>
        <a:p>
          <a:pPr algn="just"/>
          <a:r>
            <a:rPr lang="es-MX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JUZGADO DE FAMILIA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4434EE-F1F4-49B3-B892-F70CE5D700E2}" type="parTrans" cxnId="{7E105A85-25E3-4B69-83CF-533D7ECD4E6D}">
      <dgm:prSet/>
      <dgm:spPr/>
      <dgm:t>
        <a:bodyPr/>
        <a:lstStyle/>
        <a:p>
          <a:endParaRPr lang="es-ES"/>
        </a:p>
      </dgm:t>
    </dgm:pt>
    <dgm:pt modelId="{4075C8B2-B68A-4623-B43E-4DE00B94E5B2}" type="sibTrans" cxnId="{7E105A85-25E3-4B69-83CF-533D7ECD4E6D}">
      <dgm:prSet/>
      <dgm:spPr/>
      <dgm:t>
        <a:bodyPr/>
        <a:lstStyle/>
        <a:p>
          <a:endParaRPr lang="es-ES"/>
        </a:p>
      </dgm:t>
    </dgm:pt>
    <dgm:pt modelId="{779C7ABF-2577-40CD-98BD-645E7EDC37E7}">
      <dgm:prSet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Denuncias</a:t>
          </a:r>
          <a:endParaRPr lang="en-US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FA4C1-636C-4DE8-86D1-82D7C0A08014}" type="parTrans" cxnId="{EB52E425-DBEB-4C30-9B30-B3CD0948CE07}">
      <dgm:prSet/>
      <dgm:spPr/>
      <dgm:t>
        <a:bodyPr/>
        <a:lstStyle/>
        <a:p>
          <a:endParaRPr lang="es-ES"/>
        </a:p>
      </dgm:t>
    </dgm:pt>
    <dgm:pt modelId="{73DD2C67-13AF-4B1C-8C9D-D71D3A65F477}" type="sibTrans" cxnId="{EB52E425-DBEB-4C30-9B30-B3CD0948CE07}">
      <dgm:prSet/>
      <dgm:spPr/>
      <dgm:t>
        <a:bodyPr/>
        <a:lstStyle/>
        <a:p>
          <a:endParaRPr lang="es-ES"/>
        </a:p>
      </dgm:t>
    </dgm:pt>
    <dgm:pt modelId="{EE285BD7-9882-4573-8CE2-E237A798148A}">
      <dgm:prSet custT="1"/>
      <dgm:spPr/>
      <dgm:t>
        <a:bodyPr/>
        <a:lstStyle/>
        <a:p>
          <a:pPr algn="just"/>
          <a:r>
            <a: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Procedimientos para medidas de protección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96594-C2FD-423C-B5DD-C6BD10E2E81B}" type="parTrans" cxnId="{2043668F-CFBB-4DB8-A178-F00FD697DD2A}">
      <dgm:prSet/>
      <dgm:spPr/>
      <dgm:t>
        <a:bodyPr/>
        <a:lstStyle/>
        <a:p>
          <a:endParaRPr lang="es-ES"/>
        </a:p>
      </dgm:t>
    </dgm:pt>
    <dgm:pt modelId="{4CCC889F-F49A-4649-A48A-577F65D53837}" type="sibTrans" cxnId="{2043668F-CFBB-4DB8-A178-F00FD697DD2A}">
      <dgm:prSet/>
      <dgm:spPr/>
      <dgm:t>
        <a:bodyPr/>
        <a:lstStyle/>
        <a:p>
          <a:endParaRPr lang="es-ES"/>
        </a:p>
      </dgm:t>
    </dgm:pt>
    <dgm:pt modelId="{2D2A6825-834A-4571-9E4C-7C910B315CAE}" type="pres">
      <dgm:prSet presAssocID="{6E61D5C1-A10F-4F73-A5D1-74BA07F8B153}" presName="linear" presStyleCnt="0">
        <dgm:presLayoutVars>
          <dgm:dir/>
          <dgm:animLvl val="lvl"/>
          <dgm:resizeHandles val="exact"/>
        </dgm:presLayoutVars>
      </dgm:prSet>
      <dgm:spPr/>
    </dgm:pt>
    <dgm:pt modelId="{FC11F835-4310-418D-B064-41A5EE2FECF2}" type="pres">
      <dgm:prSet presAssocID="{3F9B106B-D678-4023-AE5F-A338E7ADFC0B}" presName="parentLin" presStyleCnt="0"/>
      <dgm:spPr/>
    </dgm:pt>
    <dgm:pt modelId="{BCE5D00D-0B07-42E2-938D-3B75DA30CDED}" type="pres">
      <dgm:prSet presAssocID="{3F9B106B-D678-4023-AE5F-A338E7ADFC0B}" presName="parentLeftMargin" presStyleLbl="node1" presStyleIdx="0" presStyleCnt="2"/>
      <dgm:spPr/>
    </dgm:pt>
    <dgm:pt modelId="{D5C71DAE-0851-4703-B2B2-8A159038ACF9}" type="pres">
      <dgm:prSet presAssocID="{3F9B106B-D678-4023-AE5F-A338E7ADFC0B}" presName="parentText" presStyleLbl="node1" presStyleIdx="0" presStyleCnt="2" custScaleY="26440" custLinFactNeighborX="23373" custLinFactNeighborY="10015">
        <dgm:presLayoutVars>
          <dgm:chMax val="0"/>
          <dgm:bulletEnabled val="1"/>
        </dgm:presLayoutVars>
      </dgm:prSet>
      <dgm:spPr/>
    </dgm:pt>
    <dgm:pt modelId="{48B400C2-8980-4153-86AA-F56779737231}" type="pres">
      <dgm:prSet presAssocID="{3F9B106B-D678-4023-AE5F-A338E7ADFC0B}" presName="negativeSpace" presStyleCnt="0"/>
      <dgm:spPr/>
    </dgm:pt>
    <dgm:pt modelId="{E7C70E0C-D486-41BD-8748-0B843A55EDBE}" type="pres">
      <dgm:prSet presAssocID="{3F9B106B-D678-4023-AE5F-A338E7ADFC0B}" presName="childText" presStyleLbl="conFgAcc1" presStyleIdx="0" presStyleCnt="2" custLinFactNeighborX="10528" custLinFactNeighborY="9780">
        <dgm:presLayoutVars>
          <dgm:bulletEnabled val="1"/>
        </dgm:presLayoutVars>
      </dgm:prSet>
      <dgm:spPr/>
    </dgm:pt>
    <dgm:pt modelId="{D3C47FD1-9A18-4389-946E-D97BF357BB99}" type="pres">
      <dgm:prSet presAssocID="{22C7791C-AB31-4B9C-A0B0-5B099AD4B642}" presName="spaceBetweenRectangles" presStyleCnt="0"/>
      <dgm:spPr/>
    </dgm:pt>
    <dgm:pt modelId="{8D94DC6C-1CB4-4ECC-B870-58FEB2E8BFD7}" type="pres">
      <dgm:prSet presAssocID="{3AE611E3-E0C1-4969-903A-ABB6518B1DDE}" presName="parentLin" presStyleCnt="0"/>
      <dgm:spPr/>
    </dgm:pt>
    <dgm:pt modelId="{E986CFBE-3BB0-445E-8AF8-67DD81E0B75C}" type="pres">
      <dgm:prSet presAssocID="{3AE611E3-E0C1-4969-903A-ABB6518B1DDE}" presName="parentLeftMargin" presStyleLbl="node1" presStyleIdx="0" presStyleCnt="2"/>
      <dgm:spPr/>
    </dgm:pt>
    <dgm:pt modelId="{6361573A-68F0-4741-B21F-9AA539F4E667}" type="pres">
      <dgm:prSet presAssocID="{3AE611E3-E0C1-4969-903A-ABB6518B1DDE}" presName="parentText" presStyleLbl="node1" presStyleIdx="1" presStyleCnt="2" custScaleY="49770">
        <dgm:presLayoutVars>
          <dgm:chMax val="0"/>
          <dgm:bulletEnabled val="1"/>
        </dgm:presLayoutVars>
      </dgm:prSet>
      <dgm:spPr/>
    </dgm:pt>
    <dgm:pt modelId="{CDF6BD0C-8DDF-446D-90F3-44B7DD26DFA8}" type="pres">
      <dgm:prSet presAssocID="{3AE611E3-E0C1-4969-903A-ABB6518B1DDE}" presName="negativeSpace" presStyleCnt="0"/>
      <dgm:spPr/>
    </dgm:pt>
    <dgm:pt modelId="{E38891D4-E115-443F-AACC-11B40F95D531}" type="pres">
      <dgm:prSet presAssocID="{3AE611E3-E0C1-4969-903A-ABB6518B1DDE}" presName="childText" presStyleLbl="conFgAcc1" presStyleIdx="1" presStyleCnt="2" custLinFactNeighborY="-23190">
        <dgm:presLayoutVars>
          <dgm:bulletEnabled val="1"/>
        </dgm:presLayoutVars>
      </dgm:prSet>
      <dgm:spPr/>
    </dgm:pt>
  </dgm:ptLst>
  <dgm:cxnLst>
    <dgm:cxn modelId="{EB52E425-DBEB-4C30-9B30-B3CD0948CE07}" srcId="{3F9B106B-D678-4023-AE5F-A338E7ADFC0B}" destId="{779C7ABF-2577-40CD-98BD-645E7EDC37E7}" srcOrd="0" destOrd="0" parTransId="{CDDFA4C1-636C-4DE8-86D1-82D7C0A08014}" sibTransId="{73DD2C67-13AF-4B1C-8C9D-D71D3A65F477}"/>
    <dgm:cxn modelId="{14BA3D29-DE61-49FC-96F8-697BE64CFD7A}" type="presOf" srcId="{3AE611E3-E0C1-4969-903A-ABB6518B1DDE}" destId="{E986CFBE-3BB0-445E-8AF8-67DD81E0B75C}" srcOrd="0" destOrd="0" presId="urn:microsoft.com/office/officeart/2005/8/layout/list1"/>
    <dgm:cxn modelId="{4CAA5C40-C9B1-48D4-80DE-CAC2717DCAA5}" type="presOf" srcId="{EE285BD7-9882-4573-8CE2-E237A798148A}" destId="{E38891D4-E115-443F-AACC-11B40F95D531}" srcOrd="0" destOrd="0" presId="urn:microsoft.com/office/officeart/2005/8/layout/list1"/>
    <dgm:cxn modelId="{124F3D43-D4EE-4054-954A-955FFF0F1C75}" type="presOf" srcId="{3F9B106B-D678-4023-AE5F-A338E7ADFC0B}" destId="{D5C71DAE-0851-4703-B2B2-8A159038ACF9}" srcOrd="1" destOrd="0" presId="urn:microsoft.com/office/officeart/2005/8/layout/list1"/>
    <dgm:cxn modelId="{CA172D44-9C63-4E6B-90FD-BB8AFDB3B5D6}" type="presOf" srcId="{3EEB9A5B-9E79-4693-8C97-CE59291E7342}" destId="{E7C70E0C-D486-41BD-8748-0B843A55EDBE}" srcOrd="0" destOrd="1" presId="urn:microsoft.com/office/officeart/2005/8/layout/list1"/>
    <dgm:cxn modelId="{7EFE636D-DCDA-42FA-9F2C-850B994F346D}" srcId="{3F9B106B-D678-4023-AE5F-A338E7ADFC0B}" destId="{3EEB9A5B-9E79-4693-8C97-CE59291E7342}" srcOrd="1" destOrd="0" parTransId="{366DBDC2-5119-48F4-9538-49FE163892BF}" sibTransId="{047ADEB5-9B2D-4281-8103-1ABE7ADAADE5}"/>
    <dgm:cxn modelId="{4ED50150-36F4-4ADE-B137-957FB1BC3D8B}" type="presOf" srcId="{779C7ABF-2577-40CD-98BD-645E7EDC37E7}" destId="{E7C70E0C-D486-41BD-8748-0B843A55EDBE}" srcOrd="0" destOrd="0" presId="urn:microsoft.com/office/officeart/2005/8/layout/list1"/>
    <dgm:cxn modelId="{2E8BCB7F-DC97-4FEC-8C56-511BEF38457B}" srcId="{6E61D5C1-A10F-4F73-A5D1-74BA07F8B153}" destId="{3F9B106B-D678-4023-AE5F-A338E7ADFC0B}" srcOrd="0" destOrd="0" parTransId="{C975C687-97FE-4367-A34C-9B486399CC93}" sibTransId="{22C7791C-AB31-4B9C-A0B0-5B099AD4B642}"/>
    <dgm:cxn modelId="{7E105A85-25E3-4B69-83CF-533D7ECD4E6D}" srcId="{6E61D5C1-A10F-4F73-A5D1-74BA07F8B153}" destId="{3AE611E3-E0C1-4969-903A-ABB6518B1DDE}" srcOrd="1" destOrd="0" parTransId="{6E4434EE-F1F4-49B3-B892-F70CE5D700E2}" sibTransId="{4075C8B2-B68A-4623-B43E-4DE00B94E5B2}"/>
    <dgm:cxn modelId="{2043668F-CFBB-4DB8-A178-F00FD697DD2A}" srcId="{3AE611E3-E0C1-4969-903A-ABB6518B1DDE}" destId="{EE285BD7-9882-4573-8CE2-E237A798148A}" srcOrd="0" destOrd="0" parTransId="{C1C96594-C2FD-423C-B5DD-C6BD10E2E81B}" sibTransId="{4CCC889F-F49A-4649-A48A-577F65D53837}"/>
    <dgm:cxn modelId="{59704FC7-B4DA-4F0C-A25C-2D5A42758010}" type="presOf" srcId="{6E61D5C1-A10F-4F73-A5D1-74BA07F8B153}" destId="{2D2A6825-834A-4571-9E4C-7C910B315CAE}" srcOrd="0" destOrd="0" presId="urn:microsoft.com/office/officeart/2005/8/layout/list1"/>
    <dgm:cxn modelId="{EE17FECB-1468-4C36-80D2-75225693E537}" type="presOf" srcId="{3AE611E3-E0C1-4969-903A-ABB6518B1DDE}" destId="{6361573A-68F0-4741-B21F-9AA539F4E667}" srcOrd="1" destOrd="0" presId="urn:microsoft.com/office/officeart/2005/8/layout/list1"/>
    <dgm:cxn modelId="{43ECA0FA-7D36-4D40-96F9-3D20A409BFBA}" type="presOf" srcId="{3F9B106B-D678-4023-AE5F-A338E7ADFC0B}" destId="{BCE5D00D-0B07-42E2-938D-3B75DA30CDED}" srcOrd="0" destOrd="0" presId="urn:microsoft.com/office/officeart/2005/8/layout/list1"/>
    <dgm:cxn modelId="{81F8EEBA-0552-4383-9C0A-7800E232442E}" type="presParOf" srcId="{2D2A6825-834A-4571-9E4C-7C910B315CAE}" destId="{FC11F835-4310-418D-B064-41A5EE2FECF2}" srcOrd="0" destOrd="0" presId="urn:microsoft.com/office/officeart/2005/8/layout/list1"/>
    <dgm:cxn modelId="{4113B9B0-642F-464C-9BE6-BADAEFD2B8C9}" type="presParOf" srcId="{FC11F835-4310-418D-B064-41A5EE2FECF2}" destId="{BCE5D00D-0B07-42E2-938D-3B75DA30CDED}" srcOrd="0" destOrd="0" presId="urn:microsoft.com/office/officeart/2005/8/layout/list1"/>
    <dgm:cxn modelId="{3319D485-8BBC-4AE4-BBBC-17860026CFF4}" type="presParOf" srcId="{FC11F835-4310-418D-B064-41A5EE2FECF2}" destId="{D5C71DAE-0851-4703-B2B2-8A159038ACF9}" srcOrd="1" destOrd="0" presId="urn:microsoft.com/office/officeart/2005/8/layout/list1"/>
    <dgm:cxn modelId="{8F56F8D3-5BBB-41C9-BA85-8623E63182E6}" type="presParOf" srcId="{2D2A6825-834A-4571-9E4C-7C910B315CAE}" destId="{48B400C2-8980-4153-86AA-F56779737231}" srcOrd="1" destOrd="0" presId="urn:microsoft.com/office/officeart/2005/8/layout/list1"/>
    <dgm:cxn modelId="{EC2D6711-9A17-4E18-A9AE-B8C3FBA824A7}" type="presParOf" srcId="{2D2A6825-834A-4571-9E4C-7C910B315CAE}" destId="{E7C70E0C-D486-41BD-8748-0B843A55EDBE}" srcOrd="2" destOrd="0" presId="urn:microsoft.com/office/officeart/2005/8/layout/list1"/>
    <dgm:cxn modelId="{1FA0705E-1E65-48D4-8C80-F9BFF0FC78FF}" type="presParOf" srcId="{2D2A6825-834A-4571-9E4C-7C910B315CAE}" destId="{D3C47FD1-9A18-4389-946E-D97BF357BB99}" srcOrd="3" destOrd="0" presId="urn:microsoft.com/office/officeart/2005/8/layout/list1"/>
    <dgm:cxn modelId="{BC38F3B0-AC5C-489E-8659-959A260A9E12}" type="presParOf" srcId="{2D2A6825-834A-4571-9E4C-7C910B315CAE}" destId="{8D94DC6C-1CB4-4ECC-B870-58FEB2E8BFD7}" srcOrd="4" destOrd="0" presId="urn:microsoft.com/office/officeart/2005/8/layout/list1"/>
    <dgm:cxn modelId="{E8A04EDE-A6EA-49C3-BC95-3E285401FDBE}" type="presParOf" srcId="{8D94DC6C-1CB4-4ECC-B870-58FEB2E8BFD7}" destId="{E986CFBE-3BB0-445E-8AF8-67DD81E0B75C}" srcOrd="0" destOrd="0" presId="urn:microsoft.com/office/officeart/2005/8/layout/list1"/>
    <dgm:cxn modelId="{BBCFF862-FC5E-4AC8-813B-5B3AA2CC0D88}" type="presParOf" srcId="{8D94DC6C-1CB4-4ECC-B870-58FEB2E8BFD7}" destId="{6361573A-68F0-4741-B21F-9AA539F4E667}" srcOrd="1" destOrd="0" presId="urn:microsoft.com/office/officeart/2005/8/layout/list1"/>
    <dgm:cxn modelId="{6E332064-E51A-4BE1-9F54-6CF834898F1C}" type="presParOf" srcId="{2D2A6825-834A-4571-9E4C-7C910B315CAE}" destId="{CDF6BD0C-8DDF-446D-90F3-44B7DD26DFA8}" srcOrd="5" destOrd="0" presId="urn:microsoft.com/office/officeart/2005/8/layout/list1"/>
    <dgm:cxn modelId="{DFAE4832-8EF2-4FC5-98D3-3F306115524A}" type="presParOf" srcId="{2D2A6825-834A-4571-9E4C-7C910B315CAE}" destId="{E38891D4-E115-443F-AACC-11B40F95D5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ECC2F1-2295-4C98-894F-91F8EF672F5C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C6AE022-43C7-4A7D-8DC2-F78623A88FBD}">
      <dgm:prSet phldrT="[Texto]" custT="1"/>
      <dgm:spPr>
        <a:xfrm>
          <a:off x="752110" y="541866"/>
          <a:ext cx="7301111" cy="1083733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sz="2000" b="1" dirty="0">
              <a:solidFill>
                <a:schemeClr val="tx1">
                  <a:lumMod val="50000"/>
                </a:schemeClr>
              </a:solidFill>
            </a:rPr>
            <a:t>ACCIÓN </a:t>
          </a:r>
          <a:r>
            <a:rPr lang="es-PE" sz="2000" b="1" dirty="0" err="1">
              <a:solidFill>
                <a:schemeClr val="tx1">
                  <a:lumMod val="50000"/>
                </a:schemeClr>
              </a:solidFill>
            </a:rPr>
            <a:t>N°</a:t>
          </a:r>
          <a:r>
            <a:rPr lang="es-PE" sz="2000" b="1" dirty="0">
              <a:solidFill>
                <a:schemeClr val="tx1">
                  <a:lumMod val="50000"/>
                </a:schemeClr>
              </a:solidFill>
            </a:rPr>
            <a:t> 1 Fortalecimiento del CODISEC y  la instancia de concertación distrital en tiempos del coronavirus </a:t>
          </a:r>
          <a:endParaRPr lang="es-ES" sz="2000" dirty="0">
            <a:solidFill>
              <a:schemeClr val="tx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EF3AFC74-F4AF-415A-9B26-0BBB940BFB26}" type="parTrans" cxnId="{FB6DF1C5-C533-4126-AB40-AD7D0374564E}">
      <dgm:prSet/>
      <dgm:spPr/>
      <dgm:t>
        <a:bodyPr/>
        <a:lstStyle/>
        <a:p>
          <a:endParaRPr lang="es-ES"/>
        </a:p>
      </dgm:t>
    </dgm:pt>
    <dgm:pt modelId="{A93896AF-3F36-4312-8051-2240FB1CB164}" type="sibTrans" cxnId="{FB6DF1C5-C533-4126-AB40-AD7D0374564E}">
      <dgm:prSet/>
      <dgm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53B9CA02-0F27-45D7-AE59-C3A0FF282715}">
      <dgm:prSet custT="1"/>
      <dgm:spPr/>
      <dgm:t>
        <a:bodyPr/>
        <a:lstStyle/>
        <a:p>
          <a:r>
            <a:rPr lang="es-PE" sz="2000" b="1" dirty="0">
              <a:solidFill>
                <a:schemeClr val="tx1">
                  <a:lumMod val="50000"/>
                </a:schemeClr>
              </a:solidFill>
            </a:rPr>
            <a:t>ACCIÓN N° 2: :  Gobiernos locales a través del área de imagen elabore banderolas, banners, pancartas en los cuales se difunda los servicios y mensajes de prevención , en las zonas donde hay mayor concurrencia de personas 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4B17CF44-947F-457E-AC7C-78BD350CFF6C}" type="parTrans" cxnId="{D96CE913-FE5E-41B3-BBBA-A3DDD3498153}">
      <dgm:prSet/>
      <dgm:spPr/>
      <dgm:t>
        <a:bodyPr/>
        <a:lstStyle/>
        <a:p>
          <a:endParaRPr lang="es-ES"/>
        </a:p>
      </dgm:t>
    </dgm:pt>
    <dgm:pt modelId="{F6615F94-3FAD-44AC-8E55-9D088185D05A}" type="sibTrans" cxnId="{D96CE913-FE5E-41B3-BBBA-A3DDD3498153}">
      <dgm:prSet/>
      <dgm:spPr/>
      <dgm:t>
        <a:bodyPr/>
        <a:lstStyle/>
        <a:p>
          <a:endParaRPr lang="es-ES"/>
        </a:p>
      </dgm:t>
    </dgm:pt>
    <dgm:pt modelId="{DF6E069E-511D-474F-8790-12DEF0A897BA}">
      <dgm:prSet custT="1"/>
      <dgm:spPr>
        <a:solidFill>
          <a:srgbClr val="FFC000"/>
        </a:solidFill>
      </dgm:spPr>
      <dgm:t>
        <a:bodyPr/>
        <a:lstStyle/>
        <a:p>
          <a:r>
            <a:rPr lang="es-PE" sz="2000" b="1" dirty="0">
              <a:solidFill>
                <a:schemeClr val="tx1">
                  <a:lumMod val="50000"/>
                </a:schemeClr>
              </a:solidFill>
            </a:rPr>
            <a:t>ACCIÓN N° 3: Gobiernos locales en alianza con las directivas de los mercados difunden servicios y mensajes de prevención a la población 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E7EA7095-6096-4E6B-8906-19BFDD370C7F}" type="parTrans" cxnId="{EA872000-3D82-4265-B671-AFE8580249C3}">
      <dgm:prSet/>
      <dgm:spPr/>
      <dgm:t>
        <a:bodyPr/>
        <a:lstStyle/>
        <a:p>
          <a:endParaRPr lang="es-ES"/>
        </a:p>
      </dgm:t>
    </dgm:pt>
    <dgm:pt modelId="{92134B82-DEAF-4A44-95C2-E1968285BE20}" type="sibTrans" cxnId="{EA872000-3D82-4265-B671-AFE8580249C3}">
      <dgm:prSet/>
      <dgm:spPr/>
      <dgm:t>
        <a:bodyPr/>
        <a:lstStyle/>
        <a:p>
          <a:endParaRPr lang="es-ES"/>
        </a:p>
      </dgm:t>
    </dgm:pt>
    <dgm:pt modelId="{0F2F8ABA-560E-4401-A9C9-03FE793A0CE4}" type="pres">
      <dgm:prSet presAssocID="{2DECC2F1-2295-4C98-894F-91F8EF672F5C}" presName="linear" presStyleCnt="0">
        <dgm:presLayoutVars>
          <dgm:dir/>
          <dgm:resizeHandles val="exact"/>
        </dgm:presLayoutVars>
      </dgm:prSet>
      <dgm:spPr/>
    </dgm:pt>
    <dgm:pt modelId="{CD5206C3-52D4-46E0-BE8F-8DAD610F4DB9}" type="pres">
      <dgm:prSet presAssocID="{8C6AE022-43C7-4A7D-8DC2-F78623A88FBD}" presName="comp" presStyleCnt="0"/>
      <dgm:spPr/>
    </dgm:pt>
    <dgm:pt modelId="{1895ABFD-2AB6-4324-9F16-DBE9B7B49AC2}" type="pres">
      <dgm:prSet presAssocID="{8C6AE022-43C7-4A7D-8DC2-F78623A88FBD}" presName="box" presStyleLbl="node1" presStyleIdx="0" presStyleCnt="3" custLinFactNeighborX="13772" custLinFactNeighborY="-2411"/>
      <dgm:spPr>
        <a:prstGeom prst="rect">
          <a:avLst/>
        </a:prstGeom>
      </dgm:spPr>
    </dgm:pt>
    <dgm:pt modelId="{B2B49D25-5324-4E70-A570-9AF66C43DE97}" type="pres">
      <dgm:prSet presAssocID="{8C6AE022-43C7-4A7D-8DC2-F78623A88FBD}" presName="img" presStyleLbl="fgImgPlace1" presStyleIdx="0" presStyleCnt="3"/>
      <dgm:spPr/>
    </dgm:pt>
    <dgm:pt modelId="{5426AD60-4A92-44F2-BAF1-E5B484964C94}" type="pres">
      <dgm:prSet presAssocID="{8C6AE022-43C7-4A7D-8DC2-F78623A88FBD}" presName="text" presStyleLbl="node1" presStyleIdx="0" presStyleCnt="3">
        <dgm:presLayoutVars>
          <dgm:bulletEnabled val="1"/>
        </dgm:presLayoutVars>
      </dgm:prSet>
      <dgm:spPr/>
    </dgm:pt>
    <dgm:pt modelId="{B8345E3B-E14B-4B0A-AB9F-2A86933F8DCE}" type="pres">
      <dgm:prSet presAssocID="{A93896AF-3F36-4312-8051-2240FB1CB164}" presName="spacer" presStyleCnt="0"/>
      <dgm:spPr/>
    </dgm:pt>
    <dgm:pt modelId="{50E9AC97-B962-40E6-ACE5-31A240C2953D}" type="pres">
      <dgm:prSet presAssocID="{53B9CA02-0F27-45D7-AE59-C3A0FF282715}" presName="comp" presStyleCnt="0"/>
      <dgm:spPr/>
    </dgm:pt>
    <dgm:pt modelId="{45E9C9A7-1D5C-41D8-9A49-1376965B18C0}" type="pres">
      <dgm:prSet presAssocID="{53B9CA02-0F27-45D7-AE59-C3A0FF282715}" presName="box" presStyleLbl="node1" presStyleIdx="1" presStyleCnt="3"/>
      <dgm:spPr/>
    </dgm:pt>
    <dgm:pt modelId="{4F12BD54-8117-4630-9951-24C62F94E315}" type="pres">
      <dgm:prSet presAssocID="{53B9CA02-0F27-45D7-AE59-C3A0FF282715}" presName="img" presStyleLbl="fgImgPlace1" presStyleIdx="1" presStyleCnt="3"/>
      <dgm:spPr/>
    </dgm:pt>
    <dgm:pt modelId="{EE57DB5D-E884-4061-BE6C-7129CFB6C44F}" type="pres">
      <dgm:prSet presAssocID="{53B9CA02-0F27-45D7-AE59-C3A0FF282715}" presName="text" presStyleLbl="node1" presStyleIdx="1" presStyleCnt="3">
        <dgm:presLayoutVars>
          <dgm:bulletEnabled val="1"/>
        </dgm:presLayoutVars>
      </dgm:prSet>
      <dgm:spPr/>
    </dgm:pt>
    <dgm:pt modelId="{C131FD21-A802-41E2-AED2-B39B0BBCB72B}" type="pres">
      <dgm:prSet presAssocID="{F6615F94-3FAD-44AC-8E55-9D088185D05A}" presName="spacer" presStyleCnt="0"/>
      <dgm:spPr/>
    </dgm:pt>
    <dgm:pt modelId="{6B920002-8DE3-478E-89D2-489C3A46C273}" type="pres">
      <dgm:prSet presAssocID="{DF6E069E-511D-474F-8790-12DEF0A897BA}" presName="comp" presStyleCnt="0"/>
      <dgm:spPr/>
    </dgm:pt>
    <dgm:pt modelId="{0A543307-33CA-45B3-BAE4-ECE2A14D7D75}" type="pres">
      <dgm:prSet presAssocID="{DF6E069E-511D-474F-8790-12DEF0A897BA}" presName="box" presStyleLbl="node1" presStyleIdx="2" presStyleCnt="3" custLinFactNeighborX="1522" custLinFactNeighborY="-202"/>
      <dgm:spPr/>
    </dgm:pt>
    <dgm:pt modelId="{E57F38A3-736B-4827-AD08-8AB922015F30}" type="pres">
      <dgm:prSet presAssocID="{DF6E069E-511D-474F-8790-12DEF0A897BA}" presName="img" presStyleLbl="fgImgPlace1" presStyleIdx="2" presStyleCnt="3"/>
      <dgm:spPr/>
    </dgm:pt>
    <dgm:pt modelId="{C95491B4-C091-4FFE-8206-FC674B5F14E5}" type="pres">
      <dgm:prSet presAssocID="{DF6E069E-511D-474F-8790-12DEF0A897BA}" presName="text" presStyleLbl="node1" presStyleIdx="2" presStyleCnt="3">
        <dgm:presLayoutVars>
          <dgm:bulletEnabled val="1"/>
        </dgm:presLayoutVars>
      </dgm:prSet>
      <dgm:spPr/>
    </dgm:pt>
  </dgm:ptLst>
  <dgm:cxnLst>
    <dgm:cxn modelId="{EA872000-3D82-4265-B671-AFE8580249C3}" srcId="{2DECC2F1-2295-4C98-894F-91F8EF672F5C}" destId="{DF6E069E-511D-474F-8790-12DEF0A897BA}" srcOrd="2" destOrd="0" parTransId="{E7EA7095-6096-4E6B-8906-19BFDD370C7F}" sibTransId="{92134B82-DEAF-4A44-95C2-E1968285BE20}"/>
    <dgm:cxn modelId="{D96CE913-FE5E-41B3-BBBA-A3DDD3498153}" srcId="{2DECC2F1-2295-4C98-894F-91F8EF672F5C}" destId="{53B9CA02-0F27-45D7-AE59-C3A0FF282715}" srcOrd="1" destOrd="0" parTransId="{4B17CF44-947F-457E-AC7C-78BD350CFF6C}" sibTransId="{F6615F94-3FAD-44AC-8E55-9D088185D05A}"/>
    <dgm:cxn modelId="{3EA43328-B855-4402-9164-A9CA86860001}" type="presOf" srcId="{DF6E069E-511D-474F-8790-12DEF0A897BA}" destId="{C95491B4-C091-4FFE-8206-FC674B5F14E5}" srcOrd="1" destOrd="0" presId="urn:microsoft.com/office/officeart/2005/8/layout/vList4"/>
    <dgm:cxn modelId="{09CA7F3B-E0DE-44A8-B49D-066765E14AEE}" type="presOf" srcId="{53B9CA02-0F27-45D7-AE59-C3A0FF282715}" destId="{EE57DB5D-E884-4061-BE6C-7129CFB6C44F}" srcOrd="1" destOrd="0" presId="urn:microsoft.com/office/officeart/2005/8/layout/vList4"/>
    <dgm:cxn modelId="{BCC51A40-46FF-4C5C-BB3B-835CB21574F9}" type="presOf" srcId="{53B9CA02-0F27-45D7-AE59-C3A0FF282715}" destId="{45E9C9A7-1D5C-41D8-9A49-1376965B18C0}" srcOrd="0" destOrd="0" presId="urn:microsoft.com/office/officeart/2005/8/layout/vList4"/>
    <dgm:cxn modelId="{413F8941-E14C-41FF-9598-E7CA7781F02E}" type="presOf" srcId="{8C6AE022-43C7-4A7D-8DC2-F78623A88FBD}" destId="{5426AD60-4A92-44F2-BAF1-E5B484964C94}" srcOrd="1" destOrd="0" presId="urn:microsoft.com/office/officeart/2005/8/layout/vList4"/>
    <dgm:cxn modelId="{AB620379-EAEC-4D1B-B3FB-3F9170C60669}" type="presOf" srcId="{8C6AE022-43C7-4A7D-8DC2-F78623A88FBD}" destId="{1895ABFD-2AB6-4324-9F16-DBE9B7B49AC2}" srcOrd="0" destOrd="0" presId="urn:microsoft.com/office/officeart/2005/8/layout/vList4"/>
    <dgm:cxn modelId="{7B01F2BD-6E19-4C63-A33B-A81D2C4BF190}" type="presOf" srcId="{2DECC2F1-2295-4C98-894F-91F8EF672F5C}" destId="{0F2F8ABA-560E-4401-A9C9-03FE793A0CE4}" srcOrd="0" destOrd="0" presId="urn:microsoft.com/office/officeart/2005/8/layout/vList4"/>
    <dgm:cxn modelId="{FB6DF1C5-C533-4126-AB40-AD7D0374564E}" srcId="{2DECC2F1-2295-4C98-894F-91F8EF672F5C}" destId="{8C6AE022-43C7-4A7D-8DC2-F78623A88FBD}" srcOrd="0" destOrd="0" parTransId="{EF3AFC74-F4AF-415A-9B26-0BBB940BFB26}" sibTransId="{A93896AF-3F36-4312-8051-2240FB1CB164}"/>
    <dgm:cxn modelId="{22169BF5-9F26-4498-AE66-B301DCA41C37}" type="presOf" srcId="{DF6E069E-511D-474F-8790-12DEF0A897BA}" destId="{0A543307-33CA-45B3-BAE4-ECE2A14D7D75}" srcOrd="0" destOrd="0" presId="urn:microsoft.com/office/officeart/2005/8/layout/vList4"/>
    <dgm:cxn modelId="{7BC7C1BA-B6BE-4648-8C13-35A53FAB5A06}" type="presParOf" srcId="{0F2F8ABA-560E-4401-A9C9-03FE793A0CE4}" destId="{CD5206C3-52D4-46E0-BE8F-8DAD610F4DB9}" srcOrd="0" destOrd="0" presId="urn:microsoft.com/office/officeart/2005/8/layout/vList4"/>
    <dgm:cxn modelId="{A74B62E5-6D2C-4B61-BE53-035C65AC56B3}" type="presParOf" srcId="{CD5206C3-52D4-46E0-BE8F-8DAD610F4DB9}" destId="{1895ABFD-2AB6-4324-9F16-DBE9B7B49AC2}" srcOrd="0" destOrd="0" presId="urn:microsoft.com/office/officeart/2005/8/layout/vList4"/>
    <dgm:cxn modelId="{62ECC1F4-9788-4954-A217-390500EE0D71}" type="presParOf" srcId="{CD5206C3-52D4-46E0-BE8F-8DAD610F4DB9}" destId="{B2B49D25-5324-4E70-A570-9AF66C43DE97}" srcOrd="1" destOrd="0" presId="urn:microsoft.com/office/officeart/2005/8/layout/vList4"/>
    <dgm:cxn modelId="{0862557F-CACE-445B-A6C1-59CCCB2372A9}" type="presParOf" srcId="{CD5206C3-52D4-46E0-BE8F-8DAD610F4DB9}" destId="{5426AD60-4A92-44F2-BAF1-E5B484964C94}" srcOrd="2" destOrd="0" presId="urn:microsoft.com/office/officeart/2005/8/layout/vList4"/>
    <dgm:cxn modelId="{9F1E532A-EFC2-4A55-850B-2A6D310ADD30}" type="presParOf" srcId="{0F2F8ABA-560E-4401-A9C9-03FE793A0CE4}" destId="{B8345E3B-E14B-4B0A-AB9F-2A86933F8DCE}" srcOrd="1" destOrd="0" presId="urn:microsoft.com/office/officeart/2005/8/layout/vList4"/>
    <dgm:cxn modelId="{AC5A5168-EF05-46D9-82AF-BD979ECCF814}" type="presParOf" srcId="{0F2F8ABA-560E-4401-A9C9-03FE793A0CE4}" destId="{50E9AC97-B962-40E6-ACE5-31A240C2953D}" srcOrd="2" destOrd="0" presId="urn:microsoft.com/office/officeart/2005/8/layout/vList4"/>
    <dgm:cxn modelId="{7C566469-B67A-454C-8D1B-DAC157A2A3BC}" type="presParOf" srcId="{50E9AC97-B962-40E6-ACE5-31A240C2953D}" destId="{45E9C9A7-1D5C-41D8-9A49-1376965B18C0}" srcOrd="0" destOrd="0" presId="urn:microsoft.com/office/officeart/2005/8/layout/vList4"/>
    <dgm:cxn modelId="{A65DB60E-DAF5-4B3E-98B7-287098C0E48E}" type="presParOf" srcId="{50E9AC97-B962-40E6-ACE5-31A240C2953D}" destId="{4F12BD54-8117-4630-9951-24C62F94E315}" srcOrd="1" destOrd="0" presId="urn:microsoft.com/office/officeart/2005/8/layout/vList4"/>
    <dgm:cxn modelId="{C89E4C84-3A59-45D8-AF9A-38FA5C000412}" type="presParOf" srcId="{50E9AC97-B962-40E6-ACE5-31A240C2953D}" destId="{EE57DB5D-E884-4061-BE6C-7129CFB6C44F}" srcOrd="2" destOrd="0" presId="urn:microsoft.com/office/officeart/2005/8/layout/vList4"/>
    <dgm:cxn modelId="{F879EF07-F1AF-4235-B2AB-B74FBD6767FB}" type="presParOf" srcId="{0F2F8ABA-560E-4401-A9C9-03FE793A0CE4}" destId="{C131FD21-A802-41E2-AED2-B39B0BBCB72B}" srcOrd="3" destOrd="0" presId="urn:microsoft.com/office/officeart/2005/8/layout/vList4"/>
    <dgm:cxn modelId="{02A97620-7AFD-4673-9642-71A1845FC26C}" type="presParOf" srcId="{0F2F8ABA-560E-4401-A9C9-03FE793A0CE4}" destId="{6B920002-8DE3-478E-89D2-489C3A46C273}" srcOrd="4" destOrd="0" presId="urn:microsoft.com/office/officeart/2005/8/layout/vList4"/>
    <dgm:cxn modelId="{EBEACABA-7979-478D-B375-66DB3AC1D3E9}" type="presParOf" srcId="{6B920002-8DE3-478E-89D2-489C3A46C273}" destId="{0A543307-33CA-45B3-BAE4-ECE2A14D7D75}" srcOrd="0" destOrd="0" presId="urn:microsoft.com/office/officeart/2005/8/layout/vList4"/>
    <dgm:cxn modelId="{B97B551B-30D4-4FF6-9F64-A8525F402385}" type="presParOf" srcId="{6B920002-8DE3-478E-89D2-489C3A46C273}" destId="{E57F38A3-736B-4827-AD08-8AB922015F30}" srcOrd="1" destOrd="0" presId="urn:microsoft.com/office/officeart/2005/8/layout/vList4"/>
    <dgm:cxn modelId="{9E642B5D-918E-479F-8801-D0E80323A693}" type="presParOf" srcId="{6B920002-8DE3-478E-89D2-489C3A46C273}" destId="{C95491B4-C091-4FFE-8206-FC674B5F14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AA72-78AF-4DE4-9D6F-1E047C66E6A7}">
      <dsp:nvSpPr>
        <dsp:cNvPr id="0" name=""/>
        <dsp:cNvSpPr/>
      </dsp:nvSpPr>
      <dsp:spPr>
        <a:xfrm>
          <a:off x="1070" y="105451"/>
          <a:ext cx="4239539" cy="893590"/>
        </a:xfrm>
        <a:prstGeom prst="rect">
          <a:avLst/>
        </a:prstGeom>
        <a:solidFill>
          <a:srgbClr val="FAEB7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LEGISLATIVO Nº 1470,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27 de abril de 2020 </a:t>
          </a:r>
          <a:endParaRPr lang="es-ES" sz="18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0" y="105451"/>
        <a:ext cx="4239539" cy="893590"/>
      </dsp:txXfrm>
    </dsp:sp>
    <dsp:sp modelId="{D40909D7-39F8-4E84-8ECE-7B81CA887C9E}">
      <dsp:nvSpPr>
        <dsp:cNvPr id="0" name=""/>
        <dsp:cNvSpPr/>
      </dsp:nvSpPr>
      <dsp:spPr>
        <a:xfrm>
          <a:off x="4471899" y="146683"/>
          <a:ext cx="5048877" cy="820460"/>
        </a:xfrm>
        <a:prstGeom prst="rect">
          <a:avLst/>
        </a:prstGeom>
        <a:solidFill>
          <a:srgbClr val="FDF7C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Medidas para garantizar la atención y protección de las víctimas durante la emergencia</a:t>
          </a:r>
        </a:p>
      </dsp:txBody>
      <dsp:txXfrm>
        <a:off x="4471899" y="146683"/>
        <a:ext cx="5048877" cy="82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AA72-78AF-4DE4-9D6F-1E047C66E6A7}">
      <dsp:nvSpPr>
        <dsp:cNvPr id="0" name=""/>
        <dsp:cNvSpPr/>
      </dsp:nvSpPr>
      <dsp:spPr>
        <a:xfrm>
          <a:off x="0" y="0"/>
          <a:ext cx="3709539" cy="865619"/>
        </a:xfrm>
        <a:prstGeom prst="rect">
          <a:avLst/>
        </a:prstGeom>
        <a:solidFill>
          <a:srgbClr val="EFC9E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LEY N° 30364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Noviembre</a:t>
          </a:r>
          <a:r>
            <a:rPr lang="es-MX" sz="1800" b="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2015</a:t>
          </a:r>
          <a:endParaRPr lang="es-ES" sz="1800" b="0" kern="1200" dirty="0">
            <a:solidFill>
              <a:schemeClr val="tx1"/>
            </a:solidFill>
          </a:endParaRPr>
        </a:p>
      </dsp:txBody>
      <dsp:txXfrm>
        <a:off x="0" y="0"/>
        <a:ext cx="3709539" cy="865619"/>
      </dsp:txXfrm>
    </dsp:sp>
    <dsp:sp modelId="{7CBDB93A-0876-4D0A-9A64-18218BBF19F4}">
      <dsp:nvSpPr>
        <dsp:cNvPr id="0" name=""/>
        <dsp:cNvSpPr/>
      </dsp:nvSpPr>
      <dsp:spPr>
        <a:xfrm>
          <a:off x="3878292" y="25433"/>
          <a:ext cx="5245095" cy="903105"/>
        </a:xfrm>
        <a:prstGeom prst="rect">
          <a:avLst/>
        </a:prstGeom>
        <a:solidFill>
          <a:srgbClr val="FCEEF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Ley para prevenir, sancionar y erradicar la violencia hacia las mujeres e integrantes del grupo familiar</a:t>
          </a:r>
          <a:endParaRPr lang="es-ES" sz="1600" b="0" kern="1200" dirty="0">
            <a:solidFill>
              <a:schemeClr val="tx1"/>
            </a:solidFill>
          </a:endParaRPr>
        </a:p>
      </dsp:txBody>
      <dsp:txXfrm>
        <a:off x="3878292" y="25433"/>
        <a:ext cx="5245095" cy="903105"/>
      </dsp:txXfrm>
    </dsp:sp>
    <dsp:sp modelId="{C53ED2F8-16B6-47F8-91CC-97B14646125F}">
      <dsp:nvSpPr>
        <dsp:cNvPr id="0" name=""/>
        <dsp:cNvSpPr/>
      </dsp:nvSpPr>
      <dsp:spPr>
        <a:xfrm>
          <a:off x="0" y="1082249"/>
          <a:ext cx="3685472" cy="80584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Supremo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N° 009-2016-MIMP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27 de Julio de 2016 </a:t>
          </a:r>
          <a:endParaRPr lang="es-ES" sz="1600" b="0" kern="1200" dirty="0">
            <a:solidFill>
              <a:schemeClr val="tx1"/>
            </a:solidFill>
          </a:endParaRPr>
        </a:p>
      </dsp:txBody>
      <dsp:txXfrm>
        <a:off x="0" y="1082249"/>
        <a:ext cx="3685472" cy="805844"/>
      </dsp:txXfrm>
    </dsp:sp>
    <dsp:sp modelId="{55AA63E4-2594-4914-97B9-34DBB258E049}">
      <dsp:nvSpPr>
        <dsp:cNvPr id="0" name=""/>
        <dsp:cNvSpPr/>
      </dsp:nvSpPr>
      <dsp:spPr>
        <a:xfrm>
          <a:off x="3944328" y="986818"/>
          <a:ext cx="5179059" cy="86687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6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Reglamento de la ley</a:t>
          </a:r>
          <a:r>
            <a:rPr lang="es-PE" sz="1600" b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N° 30364, </a:t>
          </a: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Ley para prevenir, sancionar y erradicar la violencia </a:t>
          </a:r>
          <a:r>
            <a:rPr lang="es-PE" sz="1600" b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</a:t>
          </a:r>
          <a:endParaRPr lang="es-ES" sz="1600" b="0" kern="1200" dirty="0">
            <a:solidFill>
              <a:schemeClr val="tx1"/>
            </a:solidFill>
          </a:endParaRPr>
        </a:p>
      </dsp:txBody>
      <dsp:txXfrm>
        <a:off x="3944328" y="986818"/>
        <a:ext cx="5179059" cy="866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05D94-040F-4596-B171-4C4E9C2A3044}">
      <dsp:nvSpPr>
        <dsp:cNvPr id="0" name=""/>
        <dsp:cNvSpPr/>
      </dsp:nvSpPr>
      <dsp:spPr>
        <a:xfrm>
          <a:off x="0" y="0"/>
          <a:ext cx="9637165" cy="33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u="none" kern="1200" dirty="0">
              <a:solidFill>
                <a:srgbClr val="C00000"/>
              </a:solidFill>
              <a:latin typeface="+mn-lt"/>
            </a:rPr>
            <a:t>TERCERA </a:t>
          </a:r>
          <a:r>
            <a:rPr lang="en-US" sz="1800" b="1" i="0" u="none" kern="1200" dirty="0">
              <a:solidFill>
                <a:srgbClr val="C00000"/>
              </a:solidFill>
            </a:rPr>
            <a:t>DISPOSICIÓN COMPLEMENTARIA FINAL</a:t>
          </a:r>
          <a:r>
            <a:rPr lang="es-MX" sz="1800" b="1" i="0" u="none" kern="1200" dirty="0">
              <a:solidFill>
                <a:srgbClr val="C00000"/>
              </a:solidFill>
              <a:latin typeface="+mn-lt"/>
            </a:rPr>
            <a:t>.- CONTINUIDAD DE LOS SERVICIOS</a:t>
          </a:r>
          <a:endParaRPr lang="en-US" sz="1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16527" y="16527"/>
        <a:ext cx="9604111" cy="305506"/>
      </dsp:txXfrm>
    </dsp:sp>
    <dsp:sp modelId="{9DBBE19E-50D0-4C5C-BBC3-EB352E760C48}">
      <dsp:nvSpPr>
        <dsp:cNvPr id="0" name=""/>
        <dsp:cNvSpPr/>
      </dsp:nvSpPr>
      <dsp:spPr>
        <a:xfrm>
          <a:off x="0" y="340357"/>
          <a:ext cx="9637165" cy="237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9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b="0" i="0" u="none" kern="1200" dirty="0">
              <a:latin typeface="+mn-lt"/>
            </a:rPr>
            <a:t>Las instituciones con responsabilidades en el marco de la Ley N° 30364, </a:t>
          </a:r>
          <a:r>
            <a:rPr lang="es-MX" sz="2000" b="1" i="0" u="none" kern="1200" dirty="0">
              <a:latin typeface="+mn-lt"/>
            </a:rPr>
            <a:t>garantizan la continuidad de sus servicios</a:t>
          </a:r>
          <a:r>
            <a:rPr lang="es-MX" sz="2000" b="0" i="0" u="none" kern="1200" dirty="0">
              <a:latin typeface="+mn-lt"/>
            </a:rPr>
            <a:t>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b="0" i="0" u="none" kern="1200" dirty="0">
              <a:latin typeface="+mn-lt"/>
            </a:rPr>
            <a:t>Para ello, elaboran y aprueban planes de contingencia </a:t>
          </a:r>
          <a:r>
            <a:rPr lang="es-MX" sz="2000" b="1" i="0" u="none" kern="1200" dirty="0">
              <a:latin typeface="+mn-lt"/>
            </a:rPr>
            <a:t>asegurando la habilitación de canales de comunicación </a:t>
          </a:r>
          <a:r>
            <a:rPr lang="es-MX" sz="2000" b="0" i="0" u="none" kern="1200" dirty="0">
              <a:latin typeface="+mn-lt"/>
            </a:rPr>
            <a:t>(correos electrónicos, teléfonos, celulares o cualquier otro donde quede constancia de la recepción de la comunicación) durante este periodo de forma permanente, </a:t>
          </a:r>
          <a:r>
            <a:rPr lang="es-MX" sz="2000" b="0" i="0" u="none" kern="1200" dirty="0">
              <a:solidFill>
                <a:srgbClr val="C00000"/>
              </a:solidFill>
              <a:latin typeface="+mn-lt"/>
            </a:rPr>
            <a:t>así </a:t>
          </a:r>
          <a:r>
            <a:rPr lang="es-MX" sz="2000" b="1" i="0" u="none" kern="1200" dirty="0">
              <a:solidFill>
                <a:srgbClr val="C00000"/>
              </a:solidFill>
              <a:latin typeface="+mn-lt"/>
            </a:rPr>
            <a:t>como la coordinación interinstitucional por los medios más céleres posibles</a:t>
          </a:r>
          <a:r>
            <a:rPr lang="es-MX" sz="2000" b="0" i="0" u="none" kern="1200" dirty="0">
              <a:solidFill>
                <a:srgbClr val="C00000"/>
              </a:solidFill>
              <a:latin typeface="+mn-lt"/>
            </a:rPr>
            <a:t>. </a:t>
          </a:r>
        </a:p>
      </dsp:txBody>
      <dsp:txXfrm>
        <a:off x="0" y="340357"/>
        <a:ext cx="9637165" cy="2373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70E0C-D486-41BD-8748-0B843A55EDBE}">
      <dsp:nvSpPr>
        <dsp:cNvPr id="0" name=""/>
        <dsp:cNvSpPr/>
      </dsp:nvSpPr>
      <dsp:spPr>
        <a:xfrm>
          <a:off x="0" y="29381"/>
          <a:ext cx="5298666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235" tIns="479044" rIns="4112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Denuncias</a:t>
          </a:r>
          <a:endParaRPr lang="en-US" sz="14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Ejecución de medidas de protección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381"/>
        <a:ext cx="5298666" cy="978075"/>
      </dsp:txXfrm>
    </dsp:sp>
    <dsp:sp modelId="{D5C71DAE-0851-4703-B2B2-8A159038ACF9}">
      <dsp:nvSpPr>
        <dsp:cNvPr id="0" name=""/>
        <dsp:cNvSpPr/>
      </dsp:nvSpPr>
      <dsp:spPr>
        <a:xfrm>
          <a:off x="326856" y="245195"/>
          <a:ext cx="3709066" cy="179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94" tIns="0" rIns="14019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POLICÍA NACIONAL DEL PERÚ</a:t>
          </a:r>
          <a:endParaRPr lang="en-US" sz="14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619" y="253958"/>
        <a:ext cx="3691540" cy="161991"/>
      </dsp:txXfrm>
    </dsp:sp>
    <dsp:sp modelId="{E38891D4-E115-443F-AACC-11B40F95D531}">
      <dsp:nvSpPr>
        <dsp:cNvPr id="0" name=""/>
        <dsp:cNvSpPr/>
      </dsp:nvSpPr>
      <dsp:spPr>
        <a:xfrm>
          <a:off x="0" y="1039222"/>
          <a:ext cx="5298666" cy="778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235" tIns="479044" rIns="411235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Procedimientos para medidas de protección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39222"/>
        <a:ext cx="5298666" cy="778837"/>
      </dsp:txXfrm>
    </dsp:sp>
    <dsp:sp modelId="{6361573A-68F0-4741-B21F-9AA539F4E667}">
      <dsp:nvSpPr>
        <dsp:cNvPr id="0" name=""/>
        <dsp:cNvSpPr/>
      </dsp:nvSpPr>
      <dsp:spPr>
        <a:xfrm>
          <a:off x="264933" y="1119509"/>
          <a:ext cx="3709066" cy="337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94" tIns="0" rIns="140194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JUZGADO DE FAMILIA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429" y="1136005"/>
        <a:ext cx="3676074" cy="304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5ABFD-2AB6-4324-9F16-DBE9B7B49AC2}">
      <dsp:nvSpPr>
        <dsp:cNvPr id="0" name=""/>
        <dsp:cNvSpPr/>
      </dsp:nvSpPr>
      <dsp:spPr>
        <a:xfrm>
          <a:off x="0" y="0"/>
          <a:ext cx="8274205" cy="1235557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tx1">
                  <a:lumMod val="50000"/>
                </a:schemeClr>
              </a:solidFill>
            </a:rPr>
            <a:t>ACCIÓN </a:t>
          </a:r>
          <a:r>
            <a:rPr lang="es-PE" sz="2000" b="1" kern="1200" dirty="0" err="1">
              <a:solidFill>
                <a:schemeClr val="tx1">
                  <a:lumMod val="50000"/>
                </a:schemeClr>
              </a:solidFill>
            </a:rPr>
            <a:t>N°</a:t>
          </a:r>
          <a:r>
            <a:rPr lang="es-PE" sz="2000" b="1" kern="1200" dirty="0">
              <a:solidFill>
                <a:schemeClr val="tx1">
                  <a:lumMod val="50000"/>
                </a:schemeClr>
              </a:solidFill>
            </a:rPr>
            <a:t> 1 Fortalecimiento del CODISEC y  la instancia de concertación distrital en tiempos del coronavirus </a:t>
          </a:r>
          <a:endParaRPr lang="es-ES" sz="2000" kern="1200" dirty="0">
            <a:solidFill>
              <a:schemeClr val="tx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78396" y="0"/>
        <a:ext cx="6495808" cy="1235557"/>
      </dsp:txXfrm>
    </dsp:sp>
    <dsp:sp modelId="{B2B49D25-5324-4E70-A570-9AF66C43DE97}">
      <dsp:nvSpPr>
        <dsp:cNvPr id="0" name=""/>
        <dsp:cNvSpPr/>
      </dsp:nvSpPr>
      <dsp:spPr>
        <a:xfrm>
          <a:off x="123555" y="123555"/>
          <a:ext cx="1654841" cy="98844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9C9A7-1D5C-41D8-9A49-1376965B18C0}">
      <dsp:nvSpPr>
        <dsp:cNvPr id="0" name=""/>
        <dsp:cNvSpPr/>
      </dsp:nvSpPr>
      <dsp:spPr>
        <a:xfrm>
          <a:off x="0" y="1359113"/>
          <a:ext cx="8274205" cy="12355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tx1">
                  <a:lumMod val="50000"/>
                </a:schemeClr>
              </a:solidFill>
            </a:rPr>
            <a:t>ACCIÓN N° 2: :  Gobiernos locales a través del área de imagen elabore banderolas, banners, pancartas en los cuales se difunda los servicios y mensajes de prevención , en las zonas donde hay mayor concurrencia de personas 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778396" y="1359113"/>
        <a:ext cx="6495808" cy="1235557"/>
      </dsp:txXfrm>
    </dsp:sp>
    <dsp:sp modelId="{4F12BD54-8117-4630-9951-24C62F94E315}">
      <dsp:nvSpPr>
        <dsp:cNvPr id="0" name=""/>
        <dsp:cNvSpPr/>
      </dsp:nvSpPr>
      <dsp:spPr>
        <a:xfrm>
          <a:off x="123555" y="1482669"/>
          <a:ext cx="1654841" cy="98844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43307-33CA-45B3-BAE4-ECE2A14D7D75}">
      <dsp:nvSpPr>
        <dsp:cNvPr id="0" name=""/>
        <dsp:cNvSpPr/>
      </dsp:nvSpPr>
      <dsp:spPr>
        <a:xfrm>
          <a:off x="0" y="2715730"/>
          <a:ext cx="8274205" cy="1235557"/>
        </a:xfrm>
        <a:prstGeom prst="roundRect">
          <a:avLst>
            <a:gd name="adj" fmla="val 10000"/>
          </a:avLst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tx1">
                  <a:lumMod val="50000"/>
                </a:schemeClr>
              </a:solidFill>
            </a:rPr>
            <a:t>ACCIÓN N° 3: Gobiernos locales en alianza con las directivas de los mercados difunden servicios y mensajes de prevención a la población 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778396" y="2715730"/>
        <a:ext cx="6495808" cy="1235557"/>
      </dsp:txXfrm>
    </dsp:sp>
    <dsp:sp modelId="{E57F38A3-736B-4827-AD08-8AB922015F30}">
      <dsp:nvSpPr>
        <dsp:cNvPr id="0" name=""/>
        <dsp:cNvSpPr/>
      </dsp:nvSpPr>
      <dsp:spPr>
        <a:xfrm>
          <a:off x="123555" y="2841782"/>
          <a:ext cx="1654841" cy="98844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19D4828-6BFE-47B1-8085-A645553C0399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7B2801E-57FD-451D-973A-95BCA12867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988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2B97295-6343-4E2D-A4A3-905582256A05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D292B65-C18B-4760-92A3-2359C4744C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14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s-MX" altLang="es-MX" dirty="0"/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99C66D-AA95-4EEB-8080-45F4D13D0C58}" type="slidenum">
              <a:rPr lang="es-PE" altLang="es-PE" smtClean="0"/>
              <a:pPr/>
              <a:t>2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28671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CF0E5D9-A03E-42B9-80BF-ED07D13714BE}" type="slidenum">
              <a:rPr lang="es-PE" altLang="es-PE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s-PE" altLang="es-PE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8" y="200025"/>
            <a:ext cx="5830887" cy="32797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6850" y="3779838"/>
            <a:ext cx="6369050" cy="5346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58" tIns="45729" rIns="91458" bIns="45729" anchor="ctr"/>
          <a:lstStyle/>
          <a:p>
            <a:endParaRPr lang="es-PE" altLang="es-PE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851275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78" tIns="46089" rIns="92178" bIns="4608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50B8D37-027C-4BF8-AF85-2787B2419AD7}" type="slidenum">
              <a:rPr lang="es-MX" altLang="es-PE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MX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4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2B65-C18B-4760-92A3-2359C4744CC9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342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2B65-C18B-4760-92A3-2359C4744CC9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944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2B65-C18B-4760-92A3-2359C4744CC9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9568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2B65-C18B-4760-92A3-2359C4744CC9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091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2B65-C18B-4760-92A3-2359C4744CC9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314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4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1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9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9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1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14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14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9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7">
            <a:extLst>
              <a:ext uri="{FF2B5EF4-FFF2-40B4-BE49-F238E27FC236}">
                <a16:creationId xmlns:a16="http://schemas.microsoft.com/office/drawing/2014/main" id="{0D6DC6C1-7626-48B8-BA3F-65213C5D93A8}"/>
              </a:ext>
            </a:extLst>
          </p:cNvPr>
          <p:cNvCxnSpPr/>
          <p:nvPr userDrawn="1"/>
        </p:nvCxnSpPr>
        <p:spPr>
          <a:xfrm>
            <a:off x="623278" y="2781300"/>
            <a:ext cx="0" cy="3384550"/>
          </a:xfrm>
          <a:prstGeom prst="line">
            <a:avLst/>
          </a:prstGeom>
          <a:ln w="22225">
            <a:solidFill>
              <a:srgbClr val="DC1D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623451" y="1484785"/>
            <a:ext cx="11041227" cy="108012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07435" y="2858007"/>
            <a:ext cx="10657184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8" name="Marcador de fecha 6">
            <a:extLst>
              <a:ext uri="{FF2B5EF4-FFF2-40B4-BE49-F238E27FC236}">
                <a16:creationId xmlns:a16="http://schemas.microsoft.com/office/drawing/2014/main" id="{F008E30F-88FF-4CBC-BE1D-E0A2BD5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012866-A39D-4CA5-AE9D-32BB9E316626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id="{FF2C7504-8F8E-4807-B58B-43DEEE63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10" name="Marcador de número de diapositiva 8">
            <a:extLst>
              <a:ext uri="{FF2B5EF4-FFF2-40B4-BE49-F238E27FC236}">
                <a16:creationId xmlns:a16="http://schemas.microsoft.com/office/drawing/2014/main" id="{9C4D73F7-4821-4798-9506-C6FBCDB4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91CA72-BC61-4381-A2B9-9DC85835C7E9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1409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2089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7667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9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4623B7-4CEA-48D6-BC6B-5A5F8AFB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95D601-1C3F-46CA-B6BF-DDB21A0D35AF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8CF1F9-4A73-4C3B-83B6-BC7B09AC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698D6E-FA64-4A57-8422-BC82A243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4195D9-8A01-438D-B956-E789F7C54762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806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0"/>
            <a:ext cx="1214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3657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6946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1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9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4BF46-2128-4416-B61B-C6FEFDA5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4F499E-555E-40FC-9FBD-34678415D2A8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BF6B2-0098-4028-AB82-03CBF6F9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540440-8F88-4300-9237-41DD1F7E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9F6F90-6D94-483D-BDC3-5D2FF7FDB795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6118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3E889C-A728-4AE6-845F-09FFF75A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F83810-4A35-4E02-9F7C-5743F64BF2B6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E555A8-67B4-4F25-A18B-6EF7FCC1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9BD120-3C00-40CC-B55C-980E062F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84EFC2-EE14-4492-B486-3115700F31E8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529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92D747-7597-488E-A551-EF519EF4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D7C54-4FE1-47FD-8E95-F1CBA4BCC2E7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51ED1-1A9B-402C-85EE-F9C79395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5F6CCC-B775-4C25-A406-F9A8DCB1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4AC2B0-39E1-4A19-81E9-49CC2207D594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0940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BBD22E-FF58-489A-A14A-28C72442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24EA3B-61CE-4FE5-A5FE-8F44DC4B0615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C9367-6494-4C45-B1B1-979DD75F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F4D839-DE02-495F-AD74-FCAE4385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B03FF3-3B23-4C30-AF6B-2DA0A8DED649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1535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9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9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6D77E-996A-4411-AF71-74B4BF71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7D0BF6-31A6-494B-B619-AA21569422BA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9AE8A-1646-4267-A5B8-8748E583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672B3-086F-431D-B9B6-29F1BF69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6F2751-3CC4-4DD6-B81A-6CB0F917C288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2023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14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14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E7596-BB82-4B40-A428-F0117B30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900643-BB67-4072-BBAB-44E627A6EBF7}" type="datetimeFigureOut">
              <a:rPr lang="es-PE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PE">
              <a:solidFill>
                <a:srgbClr val="3F3F3F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5CF28-1A96-46F2-AEA8-0B728817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srgbClr val="3F3F3F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453966-569A-4C52-BCC5-2873AC00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819A2B-60E7-4623-BA13-709B79BAD491}" type="slidenum">
              <a:rPr lang="es-PE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4723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22316-05C1-492D-9ACE-A6194590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D83F0B-3F55-48CA-A2BC-233ADAA3EB56}" type="datetimeFigureOut">
              <a:rPr lang="es-MX">
                <a:solidFill>
                  <a:srgbClr val="3F3F3F"/>
                </a:solidFill>
              </a:rPr>
              <a:pPr>
                <a:defRPr/>
              </a:pPr>
              <a:t>16/12/2020</a:t>
            </a:fld>
            <a:endParaRPr lang="es-MX">
              <a:solidFill>
                <a:srgbClr val="3F3F3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24601-40B6-40CD-8DB4-4A4CB5F6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MX">
              <a:solidFill>
                <a:srgbClr val="3F3F3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5C45-CF0D-46CF-AC03-E730898C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0A15A0-6E1A-4863-96DB-41645FB1CC86}" type="slidenum">
              <a:rPr lang="es-MX">
                <a:solidFill>
                  <a:srgbClr val="3F3F3F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67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1474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D02E-9683-4F5B-8114-9A257D47E76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FE08-0703-4F97-B315-7B374CBE038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8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D02E-9683-4F5B-8114-9A257D47E76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FE08-0703-4F97-B315-7B374CBE038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03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85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D02E-9683-4F5B-8114-9A257D47E76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FE08-0703-4F97-B315-7B374CBE038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074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D02E-9683-4F5B-8114-9A257D47E76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FE08-0703-4F97-B315-7B374CBE038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35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D02E-9683-4F5B-8114-9A257D47E76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FE08-0703-4F97-B315-7B374CBE038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8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23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5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9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90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360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" y="0"/>
            <a:ext cx="1214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9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77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59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" y="0"/>
            <a:ext cx="1214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0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9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5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9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20396-633D-43F5-BA79-523D848BE392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9" y="635637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1" y="635637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4667E-44C1-4EA1-8162-331F9EF6CF52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64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90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3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ED02E-9683-4F5B-8114-9A257D47E76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16/12/2020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FE08-0703-4F97-B315-7B374CBE038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79EA5-CC93-4C0B-AAFA-FC470ACBAB58}"/>
              </a:ext>
            </a:extLst>
          </p:cNvPr>
          <p:cNvSpPr txBox="1">
            <a:spLocks/>
          </p:cNvSpPr>
          <p:nvPr/>
        </p:nvSpPr>
        <p:spPr>
          <a:xfrm>
            <a:off x="1069535" y="1804307"/>
            <a:ext cx="10052929" cy="162469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“Feminicidio y violencia sexual en contexto de emergencia sanitaria”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3A19AD48-59A8-401B-B138-8A2BEA7A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3956050"/>
            <a:ext cx="71215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PE" b="1" dirty="0">
                <a:solidFill>
                  <a:schemeClr val="bg1"/>
                </a:solidFill>
                <a:latin typeface="Trebuchet MS" panose="020B0603020202020204" pitchFamily="34" charset="0"/>
              </a:rPr>
              <a:t>Promotora Patricia Caycho </a:t>
            </a:r>
          </a:p>
          <a:p>
            <a:pPr algn="ctr" eaLnBrk="1" hangingPunct="1"/>
            <a:endParaRPr lang="es-ES" altLang="es-PE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es-ES" altLang="es-PE" b="1" dirty="0">
                <a:solidFill>
                  <a:schemeClr val="bg1"/>
                </a:solidFill>
                <a:latin typeface="Trebuchet MS" panose="020B0603020202020204" pitchFamily="34" charset="0"/>
              </a:rPr>
              <a:t>Centro Emergencia Mujer Comisaria Chorrillos</a:t>
            </a:r>
          </a:p>
          <a:p>
            <a:pPr algn="ctr" eaLnBrk="1" hangingPunct="1"/>
            <a:endParaRPr lang="es-ES" altLang="es-PE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es-ES" altLang="es-PE" b="1" dirty="0">
                <a:solidFill>
                  <a:schemeClr val="bg1"/>
                </a:solidFill>
                <a:latin typeface="Trebuchet MS" panose="020B0603020202020204" pitchFamily="34" charset="0"/>
              </a:rPr>
              <a:t>Programa Nacional AURORA</a:t>
            </a:r>
          </a:p>
          <a:p>
            <a:pPr algn="ctr" eaLnBrk="1" hangingPunct="1"/>
            <a:endParaRPr lang="es-ES" altLang="es-PE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9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7F2936-9AFD-42C0-8BAB-DB5BE98A2476}"/>
              </a:ext>
            </a:extLst>
          </p:cNvPr>
          <p:cNvSpPr txBox="1"/>
          <p:nvPr/>
        </p:nvSpPr>
        <p:spPr>
          <a:xfrm>
            <a:off x="2353293" y="583209"/>
            <a:ext cx="7485413" cy="105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14300"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s-PE" sz="2400" dirty="0">
                <a:effectLst/>
              </a:rPr>
              <a:t>Se atendieron un total de </a:t>
            </a:r>
            <a:r>
              <a:rPr lang="es-PE" sz="2400" b="1" dirty="0">
                <a:effectLst/>
              </a:rPr>
              <a:t>111 casos </a:t>
            </a:r>
            <a:r>
              <a:rPr lang="es-PE" sz="2400" b="1" i="1" dirty="0">
                <a:effectLst/>
              </a:rPr>
              <a:t>con características de feminicidio y 234 casos de tentativa de feminicidio entre Enero a Octubre .</a:t>
            </a:r>
            <a:endParaRPr lang="es-PE" sz="2400" b="1" dirty="0"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1596FA-92D2-4438-A553-D4B863AB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21" y="2309304"/>
            <a:ext cx="4676037" cy="35116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FFC3E15-D978-4FB6-962E-DA763E617C99}"/>
              </a:ext>
            </a:extLst>
          </p:cNvPr>
          <p:cNvSpPr/>
          <p:nvPr/>
        </p:nvSpPr>
        <p:spPr>
          <a:xfrm>
            <a:off x="3153540" y="2975113"/>
            <a:ext cx="1378227" cy="453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654BFF-893F-43F1-A87D-D07AF22A7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5" t="48769" r="19524" b="24680"/>
          <a:stretch/>
        </p:blipFill>
        <p:spPr>
          <a:xfrm>
            <a:off x="5965371" y="2309304"/>
            <a:ext cx="5776686" cy="29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717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2413416" y="3267857"/>
          <a:ext cx="9796072" cy="167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633926" y="365201"/>
            <a:ext cx="9099030" cy="55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 FRENTE A LA VIOLENCIA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14749" y="4606980"/>
            <a:ext cx="6520721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Ámbito de aplicación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durante la emergencia sanitaria ocasionada por el COVID-19.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2730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Todas las demás disposiciones son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complementarias.</a:t>
            </a:r>
          </a:p>
          <a:p>
            <a:pPr marL="449263" lvl="1" indent="-2730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atención de casos, desde la denuncia hasta dictado de medidas de protección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no puede exceder el plazo de 24 horas.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2749758" y="919484"/>
          <a:ext cx="9123388" cy="234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80091" y="1641246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</a:p>
          <a:p>
            <a:pPr lvl="0"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6318" y="3955224"/>
            <a:ext cx="17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</a:p>
          <a:p>
            <a:pPr lvl="0">
              <a:defRPr/>
            </a:pP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lvl="0">
              <a:defRPr/>
            </a:pP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EMERGENCIA</a:t>
            </a:r>
          </a:p>
        </p:txBody>
      </p:sp>
      <p:sp>
        <p:nvSpPr>
          <p:cNvPr id="15" name="Abrir llave 14"/>
          <p:cNvSpPr/>
          <p:nvPr/>
        </p:nvSpPr>
        <p:spPr>
          <a:xfrm>
            <a:off x="1856079" y="1018018"/>
            <a:ext cx="463421" cy="189278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brir llave 15"/>
          <p:cNvSpPr/>
          <p:nvPr/>
        </p:nvSpPr>
        <p:spPr>
          <a:xfrm>
            <a:off x="1901048" y="3510461"/>
            <a:ext cx="463421" cy="189278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017272" y="3512458"/>
          <a:ext cx="9637165" cy="271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29953" y="334628"/>
            <a:ext cx="11041227" cy="8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LEGISLATIVO Nº 1470</a:t>
            </a:r>
            <a:endParaRPr lang="es-MX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para garantizar la atención y protección de las víctimas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56629" y="2943698"/>
            <a:ext cx="5571599" cy="574098"/>
            <a:chOff x="0" y="992896"/>
            <a:chExt cx="5079224" cy="574098"/>
          </a:xfrm>
        </p:grpSpPr>
        <p:sp>
          <p:nvSpPr>
            <p:cNvPr id="10" name="Rectángulo redondeado 9"/>
            <p:cNvSpPr/>
            <p:nvPr/>
          </p:nvSpPr>
          <p:spPr>
            <a:xfrm>
              <a:off x="0" y="992896"/>
              <a:ext cx="5079224" cy="5740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28025" y="1020921"/>
              <a:ext cx="5023174" cy="518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>
                  <a:solidFill>
                    <a:srgbClr val="C00000"/>
                  </a:solidFill>
                </a:rPr>
                <a:t>2. COORDINACIÓN INTERINSTITUCIONAL</a:t>
              </a:r>
              <a:endPara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Diagrama 17"/>
          <p:cNvGraphicFramePr/>
          <p:nvPr/>
        </p:nvGraphicFramePr>
        <p:xfrm>
          <a:off x="6618514" y="1293637"/>
          <a:ext cx="5298666" cy="191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784655" y="1641055"/>
            <a:ext cx="5079224" cy="574098"/>
            <a:chOff x="0" y="992896"/>
            <a:chExt cx="5079224" cy="574098"/>
          </a:xfrm>
        </p:grpSpPr>
        <p:sp>
          <p:nvSpPr>
            <p:cNvPr id="21" name="Rectángulo redondeado 20"/>
            <p:cNvSpPr/>
            <p:nvPr/>
          </p:nvSpPr>
          <p:spPr>
            <a:xfrm>
              <a:off x="0" y="992896"/>
              <a:ext cx="5079224" cy="5740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28025" y="1020921"/>
              <a:ext cx="5023174" cy="518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>
                  <a:solidFill>
                    <a:srgbClr val="C00000"/>
                  </a:solidFill>
                </a:rPr>
                <a:t>1. PROCESO DE VIOLENCIA</a:t>
              </a:r>
              <a:endPara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18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78693"/>
              </p:ext>
            </p:extLst>
          </p:nvPr>
        </p:nvGraphicFramePr>
        <p:xfrm>
          <a:off x="1832964" y="1936129"/>
          <a:ext cx="8274205" cy="395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282669" y="3528300"/>
            <a:ext cx="899410" cy="769441"/>
          </a:xfrm>
          <a:prstGeom prst="rect">
            <a:avLst/>
          </a:prstGeom>
          <a:solidFill>
            <a:srgbClr val="FCEE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2</a:t>
            </a:r>
            <a:endParaRPr lang="en-US" sz="4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282669" y="4902586"/>
            <a:ext cx="899410" cy="769441"/>
          </a:xfrm>
          <a:prstGeom prst="rect">
            <a:avLst/>
          </a:prstGeom>
          <a:solidFill>
            <a:srgbClr val="FCEE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3</a:t>
            </a:r>
            <a:endParaRPr lang="en-US" sz="4400" dirty="0"/>
          </a:p>
        </p:txBody>
      </p:sp>
      <p:sp>
        <p:nvSpPr>
          <p:cNvPr id="7" name="Rectángulo 6"/>
          <p:cNvSpPr/>
          <p:nvPr/>
        </p:nvSpPr>
        <p:spPr>
          <a:xfrm>
            <a:off x="2282669" y="438587"/>
            <a:ext cx="771910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“ENLAZANDO PUENTES PARA LA PREVENCIÓN DE LA VIOLENCIA EN TIEMPOS DEL CORONAVIRUS”</a:t>
            </a:r>
            <a:endParaRPr lang="en-US" sz="9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8259" y="934863"/>
            <a:ext cx="1078792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Movilización social para la prevención de la violencia en los hogares, en el marco de la lucha contra la pandemia generada por los casos de coronavirus</a:t>
            </a:r>
            <a:endParaRPr lang="en-U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FC506-3613-4902-ADEF-1D14A1363E6F}"/>
              </a:ext>
            </a:extLst>
          </p:cNvPr>
          <p:cNvSpPr txBox="1"/>
          <p:nvPr/>
        </p:nvSpPr>
        <p:spPr>
          <a:xfrm>
            <a:off x="2282669" y="2216035"/>
            <a:ext cx="899410" cy="769441"/>
          </a:xfrm>
          <a:prstGeom prst="rect">
            <a:avLst/>
          </a:prstGeom>
          <a:solidFill>
            <a:srgbClr val="FCEE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585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ángulo 1"/>
          <p:cNvSpPr>
            <a:spLocks noChangeArrowheads="1"/>
          </p:cNvSpPr>
          <p:nvPr/>
        </p:nvSpPr>
        <p:spPr bwMode="auto">
          <a:xfrm>
            <a:off x="583342" y="485556"/>
            <a:ext cx="10441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MX" altLang="en-US" sz="2400" b="1" dirty="0">
                <a:solidFill>
                  <a:srgbClr val="C00000"/>
                </a:solidFill>
                <a:cs typeface="Calibri" panose="020F0502020204030204" pitchFamily="34" charset="0"/>
              </a:rPr>
              <a:t>¿PORQUE REALIZAR EL FORTALECIMIENTO DE LA ARTICULACIÓN?</a:t>
            </a:r>
            <a:endParaRPr lang="en-US" altLang="en-US" sz="24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Marcador de contenido 1"/>
          <p:cNvSpPr txBox="1">
            <a:spLocks/>
          </p:cNvSpPr>
          <p:nvPr/>
        </p:nvSpPr>
        <p:spPr>
          <a:xfrm>
            <a:off x="399996" y="947221"/>
            <a:ext cx="10807906" cy="3812679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046" indent="0" algn="just">
              <a:defRPr/>
            </a:pPr>
            <a:r>
              <a:rPr lang="es-MX" altLang="en-US" sz="2400" b="1" dirty="0">
                <a:solidFill>
                  <a:srgbClr val="C00000"/>
                </a:solidFill>
                <a:cs typeface="Calibri" panose="020F0502020204030204" pitchFamily="34" charset="0"/>
              </a:rPr>
              <a:t>La prevención requiere actuación articulada e interinstitucional </a:t>
            </a:r>
            <a:endParaRPr lang="en-US" altLang="en-US" sz="24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546046" indent="0" algn="just">
              <a:defRPr/>
            </a:pPr>
            <a:endParaRPr lang="es-MX" sz="2400" b="1" dirty="0">
              <a:solidFill>
                <a:srgbClr val="C00000"/>
              </a:solidFill>
            </a:endParaRPr>
          </a:p>
          <a:p>
            <a:pPr marL="1074631" indent="-528585" algn="just">
              <a:buFont typeface="+mj-lt"/>
              <a:buAutoNum type="arabicPeriod"/>
              <a:defRPr/>
            </a:pPr>
            <a:r>
              <a:rPr lang="es-MX" sz="2400" b="1" dirty="0">
                <a:solidFill>
                  <a:srgbClr val="C00000"/>
                </a:solidFill>
              </a:rPr>
              <a:t>Brindar respuesta integral y conjunta para prevenir y atender la violencia en la jurisdicción. </a:t>
            </a:r>
            <a:r>
              <a:rPr lang="es-MX" sz="2400" dirty="0"/>
              <a:t>Cada institución actúa y suma esfuerzos de acuerdo a sus funciones y competencias. </a:t>
            </a:r>
          </a:p>
          <a:p>
            <a:pPr marL="1074631" indent="-528585" algn="just">
              <a:buFont typeface="+mj-lt"/>
              <a:buAutoNum type="arabicPeriod"/>
              <a:defRPr/>
            </a:pPr>
            <a:r>
              <a:rPr lang="es-MX" altLang="es-PE" sz="2400" b="1" dirty="0">
                <a:solidFill>
                  <a:srgbClr val="C00000"/>
                </a:solidFill>
                <a:cs typeface="Arial" panose="020B0604020202020204" pitchFamily="34" charset="0"/>
              </a:rPr>
              <a:t>Las</a:t>
            </a:r>
            <a:r>
              <a:rPr lang="es-PE" altLang="es-PE" sz="2400" b="1" dirty="0">
                <a:solidFill>
                  <a:srgbClr val="C00000"/>
                </a:solidFill>
                <a:cs typeface="Arial" panose="020B0604020202020204" pitchFamily="34" charset="0"/>
              </a:rPr>
              <a:t> intervenciones exitosas de prevención </a:t>
            </a:r>
            <a:r>
              <a:rPr lang="es-PE" altLang="es-PE" sz="2400" b="1" dirty="0">
                <a:cs typeface="Arial" panose="020B0604020202020204" pitchFamily="34" charset="0"/>
              </a:rPr>
              <a:t>se han realizado con la intervención en diferentes ámbitos y</a:t>
            </a:r>
            <a:r>
              <a:rPr lang="es-PE" altLang="es-PE" sz="2400" b="1" dirty="0">
                <a:solidFill>
                  <a:schemeClr val="accent4"/>
                </a:solidFill>
                <a:cs typeface="Arial" panose="020B0604020202020204" pitchFamily="34" charset="0"/>
              </a:rPr>
              <a:t> </a:t>
            </a:r>
            <a:r>
              <a:rPr lang="es-PE" altLang="es-PE" sz="2400" b="1" dirty="0">
                <a:solidFill>
                  <a:srgbClr val="C00000"/>
                </a:solidFill>
                <a:cs typeface="Arial" panose="020B0604020202020204" pitchFamily="34" charset="0"/>
              </a:rPr>
              <a:t>con la participación de la comunidad y sectores y autoridades</a:t>
            </a:r>
            <a:r>
              <a:rPr lang="es-PE" altLang="es-PE" sz="2400" dirty="0">
                <a:cs typeface="Arial" panose="020B0604020202020204" pitchFamily="34" charset="0"/>
              </a:rPr>
              <a:t>. </a:t>
            </a:r>
          </a:p>
          <a:p>
            <a:pPr marL="1074631" indent="-528585" algn="just">
              <a:buFont typeface="+mj-lt"/>
              <a:buAutoNum type="arabicPeriod"/>
              <a:defRPr/>
            </a:pPr>
            <a:r>
              <a:rPr lang="es-PE" sz="2400" b="1" dirty="0">
                <a:solidFill>
                  <a:schemeClr val="tx1"/>
                </a:solidFill>
              </a:rPr>
              <a:t>Para alcanzar </a:t>
            </a:r>
            <a:r>
              <a:rPr lang="es-PE" sz="2400" b="1" dirty="0">
                <a:solidFill>
                  <a:srgbClr val="C00000"/>
                </a:solidFill>
              </a:rPr>
              <a:t>políticas adecuadas al contexto local</a:t>
            </a:r>
            <a:r>
              <a:rPr lang="es-PE" sz="2400" dirty="0"/>
              <a:t>. </a:t>
            </a:r>
          </a:p>
          <a:p>
            <a:pPr marL="1074631" indent="-528585" algn="just">
              <a:buFont typeface="+mj-lt"/>
              <a:buAutoNum type="arabicPeriod"/>
              <a:defRPr/>
            </a:pPr>
            <a:r>
              <a:rPr lang="es-MX" sz="2400" b="1" dirty="0">
                <a:solidFill>
                  <a:srgbClr val="C00000"/>
                </a:solidFill>
              </a:rPr>
              <a:t>Es necesario articular capacidades y recursos de las instituciones, organizaciones de la jurisdicción </a:t>
            </a:r>
            <a:r>
              <a:rPr lang="es-MX" sz="2400" dirty="0"/>
              <a:t>para responder a la violencia en un contexto concreto porque la violencia es un problema multifactorial. Salud, educativo, protección social, Sistema de justicia y organizaciones. </a:t>
            </a:r>
          </a:p>
          <a:p>
            <a:pPr marL="1074631" indent="-528585" algn="just">
              <a:buFont typeface="+mj-lt"/>
              <a:buAutoNum type="arabicPeriod"/>
              <a:defRPr/>
            </a:pPr>
            <a:endParaRPr lang="en-US" sz="2400" dirty="0"/>
          </a:p>
          <a:p>
            <a:pPr algn="just">
              <a:defRPr/>
            </a:pPr>
            <a:endParaRPr lang="es-MX" sz="2400" dirty="0"/>
          </a:p>
          <a:p>
            <a:pPr>
              <a:defRPr/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48150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15321" y="179204"/>
            <a:ext cx="9361358" cy="8826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“ENLAZANDO PUENTES PARA LA PREVENCIÓN DE LA VIOLENCIA EN TIEMPOS DEL CORONAVIRUS”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00293" y="1377960"/>
            <a:ext cx="5483823" cy="4392793"/>
            <a:chOff x="1622412" y="1168518"/>
            <a:chExt cx="6658881" cy="4676526"/>
          </a:xfrm>
        </p:grpSpPr>
        <p:cxnSp>
          <p:nvCxnSpPr>
            <p:cNvPr id="9" name="Conector recto 8"/>
            <p:cNvCxnSpPr/>
            <p:nvPr/>
          </p:nvCxnSpPr>
          <p:spPr>
            <a:xfrm>
              <a:off x="5058700" y="2003394"/>
              <a:ext cx="0" cy="34574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/>
            <p:cNvSpPr/>
            <p:nvPr/>
          </p:nvSpPr>
          <p:spPr>
            <a:xfrm>
              <a:off x="3038168" y="1828800"/>
              <a:ext cx="3893574" cy="36133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11" name="3 Grupo"/>
            <p:cNvGrpSpPr/>
            <p:nvPr/>
          </p:nvGrpSpPr>
          <p:grpSpPr>
            <a:xfrm>
              <a:off x="4043561" y="3331220"/>
              <a:ext cx="2362226" cy="801779"/>
              <a:chOff x="1563328" y="58773"/>
              <a:chExt cx="2362226" cy="801779"/>
            </a:xfrm>
          </p:grpSpPr>
          <p:sp>
            <p:nvSpPr>
              <p:cNvPr id="34" name="22 Rectángulo redondeado"/>
              <p:cNvSpPr/>
              <p:nvPr/>
            </p:nvSpPr>
            <p:spPr>
              <a:xfrm>
                <a:off x="1563328" y="58773"/>
                <a:ext cx="2362226" cy="801779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5" name="23 Rectángulo"/>
              <p:cNvSpPr/>
              <p:nvPr/>
            </p:nvSpPr>
            <p:spPr>
              <a:xfrm>
                <a:off x="1602468" y="97913"/>
                <a:ext cx="2283946" cy="723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altLang="es-PE" sz="1200" kern="12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Ministerio de la Mujer y Poblaciones Vulnerables</a:t>
                </a:r>
              </a:p>
            </p:txBody>
          </p:sp>
        </p:grpSp>
        <p:grpSp>
          <p:nvGrpSpPr>
            <p:cNvPr id="12" name="4 Grupo"/>
            <p:cNvGrpSpPr/>
            <p:nvPr/>
          </p:nvGrpSpPr>
          <p:grpSpPr>
            <a:xfrm>
              <a:off x="6366647" y="2196767"/>
              <a:ext cx="1688867" cy="801779"/>
              <a:chOff x="4092503" y="965560"/>
              <a:chExt cx="1688867" cy="801779"/>
            </a:xfrm>
          </p:grpSpPr>
          <p:sp>
            <p:nvSpPr>
              <p:cNvPr id="32" name="20 Rectángulo redondeado"/>
              <p:cNvSpPr/>
              <p:nvPr/>
            </p:nvSpPr>
            <p:spPr>
              <a:xfrm>
                <a:off x="4092503" y="965560"/>
                <a:ext cx="1688867" cy="801779"/>
              </a:xfrm>
              <a:prstGeom prst="round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3" name="21 Rectángulo"/>
              <p:cNvSpPr/>
              <p:nvPr/>
            </p:nvSpPr>
            <p:spPr>
              <a:xfrm>
                <a:off x="4131643" y="1004700"/>
                <a:ext cx="1610587" cy="723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kern="1200" dirty="0">
                    <a:solidFill>
                      <a:schemeClr val="bg1"/>
                    </a:solidFill>
                    <a:latin typeface="Calibri" panose="020F0502020204030204"/>
                    <a:ea typeface="+mn-ea"/>
                    <a:cs typeface="+mn-cs"/>
                  </a:rPr>
                  <a:t>Sociedad civil</a:t>
                </a:r>
                <a:endParaRPr lang="es-ES" sz="1200" kern="1200" dirty="0">
                  <a:solidFill>
                    <a:schemeClr val="bg1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5 Grupo"/>
            <p:cNvGrpSpPr/>
            <p:nvPr/>
          </p:nvGrpSpPr>
          <p:grpSpPr>
            <a:xfrm>
              <a:off x="6667743" y="3602990"/>
              <a:ext cx="1613550" cy="801779"/>
              <a:chOff x="4881887" y="2607177"/>
              <a:chExt cx="1613550" cy="801779"/>
            </a:xfrm>
          </p:grpSpPr>
          <p:sp>
            <p:nvSpPr>
              <p:cNvPr id="30" name="18 Rectángulo redondeado"/>
              <p:cNvSpPr/>
              <p:nvPr/>
            </p:nvSpPr>
            <p:spPr>
              <a:xfrm>
                <a:off x="4881887" y="2607177"/>
                <a:ext cx="1613550" cy="801779"/>
              </a:xfrm>
              <a:prstGeom prst="roundRect">
                <a:avLst/>
              </a:pr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1" name="19 Rectángulo"/>
              <p:cNvSpPr/>
              <p:nvPr/>
            </p:nvSpPr>
            <p:spPr>
              <a:xfrm>
                <a:off x="4921027" y="2646317"/>
                <a:ext cx="1535270" cy="723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altLang="es-PE" sz="1200" kern="12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Ministerio de Educación</a:t>
                </a:r>
              </a:p>
            </p:txBody>
          </p:sp>
        </p:grpSp>
        <p:grpSp>
          <p:nvGrpSpPr>
            <p:cNvPr id="14" name="6 Grupo"/>
            <p:cNvGrpSpPr/>
            <p:nvPr/>
          </p:nvGrpSpPr>
          <p:grpSpPr>
            <a:xfrm>
              <a:off x="5947199" y="4976024"/>
              <a:ext cx="1638516" cy="801779"/>
              <a:chOff x="4448133" y="3941071"/>
              <a:chExt cx="1638516" cy="801779"/>
            </a:xfrm>
          </p:grpSpPr>
          <p:sp>
            <p:nvSpPr>
              <p:cNvPr id="28" name="16 Rectángulo redondeado"/>
              <p:cNvSpPr/>
              <p:nvPr/>
            </p:nvSpPr>
            <p:spPr>
              <a:xfrm>
                <a:off x="4448133" y="3941071"/>
                <a:ext cx="1638516" cy="801779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FFBC37"/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9" name="17 Rectángulo"/>
              <p:cNvSpPr/>
              <p:nvPr/>
            </p:nvSpPr>
            <p:spPr>
              <a:xfrm>
                <a:off x="4454355" y="4005820"/>
                <a:ext cx="1560236" cy="723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altLang="es-PE" sz="1200" kern="12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Ministerio de Justicia</a:t>
                </a:r>
                <a:endParaRPr lang="es-ES" altLang="es-PE" sz="1200" kern="1200" dirty="0">
                  <a:solidFill>
                    <a:schemeClr val="bg1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5" name="7 Grupo"/>
            <p:cNvGrpSpPr/>
            <p:nvPr/>
          </p:nvGrpSpPr>
          <p:grpSpPr>
            <a:xfrm>
              <a:off x="3148136" y="4962493"/>
              <a:ext cx="1627994" cy="882551"/>
              <a:chOff x="1028240" y="3807622"/>
              <a:chExt cx="1627994" cy="882551"/>
            </a:xfrm>
          </p:grpSpPr>
          <p:sp>
            <p:nvSpPr>
              <p:cNvPr id="26" name="14 Rectángulo redondeado"/>
              <p:cNvSpPr/>
              <p:nvPr/>
            </p:nvSpPr>
            <p:spPr>
              <a:xfrm>
                <a:off x="1028240" y="3807622"/>
                <a:ext cx="1627994" cy="801779"/>
              </a:xfrm>
              <a:prstGeom prst="roundRect">
                <a:avLst/>
              </a:prstGeom>
              <a:solidFill>
                <a:srgbClr val="00CC99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7" name="15 Rectángulo"/>
              <p:cNvSpPr/>
              <p:nvPr/>
            </p:nvSpPr>
            <p:spPr>
              <a:xfrm>
                <a:off x="1080504" y="3966674"/>
                <a:ext cx="1549714" cy="723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altLang="es-PE" sz="1200" kern="12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Ministerio de Salud</a:t>
                </a:r>
              </a:p>
            </p:txBody>
          </p:sp>
        </p:grpSp>
        <p:grpSp>
          <p:nvGrpSpPr>
            <p:cNvPr id="16" name="8 Grupo"/>
            <p:cNvGrpSpPr/>
            <p:nvPr/>
          </p:nvGrpSpPr>
          <p:grpSpPr>
            <a:xfrm>
              <a:off x="1622412" y="3562561"/>
              <a:ext cx="1577988" cy="801779"/>
              <a:chOff x="412431" y="2832320"/>
              <a:chExt cx="1577988" cy="801779"/>
            </a:xfrm>
          </p:grpSpPr>
          <p:sp>
            <p:nvSpPr>
              <p:cNvPr id="24" name="12 Rectángulo redondeado"/>
              <p:cNvSpPr/>
              <p:nvPr/>
            </p:nvSpPr>
            <p:spPr>
              <a:xfrm>
                <a:off x="412431" y="2832320"/>
                <a:ext cx="1577988" cy="801779"/>
              </a:xfrm>
              <a:prstGeom prst="roundRect">
                <a:avLst/>
              </a:prstGeom>
              <a:solidFill>
                <a:srgbClr val="00808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5" name="13 Rectángulo"/>
              <p:cNvSpPr/>
              <p:nvPr/>
            </p:nvSpPr>
            <p:spPr>
              <a:xfrm>
                <a:off x="451571" y="2871460"/>
                <a:ext cx="1499708" cy="723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altLang="es-PE" sz="1200" kern="12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Ministerio del Interior</a:t>
                </a:r>
              </a:p>
            </p:txBody>
          </p:sp>
        </p:grpSp>
        <p:grpSp>
          <p:nvGrpSpPr>
            <p:cNvPr id="17" name="9 Grupo"/>
            <p:cNvGrpSpPr/>
            <p:nvPr/>
          </p:nvGrpSpPr>
          <p:grpSpPr>
            <a:xfrm>
              <a:off x="2263307" y="2118487"/>
              <a:ext cx="1598168" cy="801779"/>
              <a:chOff x="764241" y="1083534"/>
              <a:chExt cx="1598168" cy="801779"/>
            </a:xfrm>
          </p:grpSpPr>
          <p:sp>
            <p:nvSpPr>
              <p:cNvPr id="22" name="10 Rectángulo redondeado"/>
              <p:cNvSpPr/>
              <p:nvPr/>
            </p:nvSpPr>
            <p:spPr>
              <a:xfrm>
                <a:off x="764241" y="1083534"/>
                <a:ext cx="1598168" cy="801779"/>
              </a:xfrm>
              <a:prstGeom prst="round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11 Rectángulo"/>
              <p:cNvSpPr/>
              <p:nvPr/>
            </p:nvSpPr>
            <p:spPr>
              <a:xfrm>
                <a:off x="803381" y="1122674"/>
                <a:ext cx="1519888" cy="7234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kern="1200" dirty="0">
                    <a:solidFill>
                      <a:schemeClr val="bg1"/>
                    </a:solidFill>
                    <a:latin typeface="Calibri" panose="020F0502020204030204"/>
                    <a:ea typeface="+mn-ea"/>
                    <a:cs typeface="+mn-cs"/>
                  </a:rPr>
                  <a:t>Ministerio  Publico – Poder Judicial</a:t>
                </a:r>
              </a:p>
            </p:txBody>
          </p:sp>
        </p:grpSp>
        <p:grpSp>
          <p:nvGrpSpPr>
            <p:cNvPr id="18" name="25 Grupo"/>
            <p:cNvGrpSpPr/>
            <p:nvPr/>
          </p:nvGrpSpPr>
          <p:grpSpPr>
            <a:xfrm>
              <a:off x="4303175" y="1168518"/>
              <a:ext cx="1598168" cy="801779"/>
              <a:chOff x="764241" y="1083534"/>
              <a:chExt cx="1598168" cy="801779"/>
            </a:xfrm>
            <a:solidFill>
              <a:srgbClr val="C00000"/>
            </a:solidFill>
          </p:grpSpPr>
          <p:sp>
            <p:nvSpPr>
              <p:cNvPr id="20" name="26 Rectángulo redondeado"/>
              <p:cNvSpPr/>
              <p:nvPr/>
            </p:nvSpPr>
            <p:spPr>
              <a:xfrm>
                <a:off x="764241" y="1083534"/>
                <a:ext cx="1598168" cy="801779"/>
              </a:xfrm>
              <a:prstGeom prst="roundRect">
                <a:avLst/>
              </a:prstGeom>
              <a:grpFill/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1" name="27 Rectángulo"/>
              <p:cNvSpPr/>
              <p:nvPr/>
            </p:nvSpPr>
            <p:spPr>
              <a:xfrm>
                <a:off x="803381" y="1122674"/>
                <a:ext cx="1519888" cy="72349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kern="1200" dirty="0">
                    <a:solidFill>
                      <a:schemeClr val="bg1"/>
                    </a:solidFill>
                    <a:latin typeface="Calibri" panose="020F0502020204030204"/>
                    <a:ea typeface="+mn-ea"/>
                    <a:cs typeface="+mn-cs"/>
                  </a:rPr>
                  <a:t>Gobierno Local</a:t>
                </a:r>
              </a:p>
            </p:txBody>
          </p:sp>
        </p:grpSp>
        <p:cxnSp>
          <p:nvCxnSpPr>
            <p:cNvPr id="19" name="Conector recto 18"/>
            <p:cNvCxnSpPr/>
            <p:nvPr/>
          </p:nvCxnSpPr>
          <p:spPr>
            <a:xfrm>
              <a:off x="4750114" y="2003218"/>
              <a:ext cx="161099" cy="1261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5CD5BD7-ED45-4648-98A5-C86447187B23}"/>
              </a:ext>
            </a:extLst>
          </p:cNvPr>
          <p:cNvSpPr txBox="1"/>
          <p:nvPr/>
        </p:nvSpPr>
        <p:spPr>
          <a:xfrm>
            <a:off x="548635" y="1364594"/>
            <a:ext cx="55047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operadores de justicia y la Policía Nacional del Perú, ante un hecho o amenaza de violencia, deben actuar en forma </a:t>
            </a:r>
            <a:r>
              <a:rPr lang="es-ES" b="1" dirty="0"/>
              <a:t>oportuna, sin dilación por razones procedimentales</a:t>
            </a:r>
            <a:r>
              <a:rPr lang="es-ES" dirty="0"/>
              <a:t>, formales o de otra naturaleza, disponiendo la recepción de la denuncia, el ejercicio de  las medidas de protección previstas en la ley y otras normas, con la finalidad de atender efectivamente a la víctima. </a:t>
            </a:r>
          </a:p>
          <a:p>
            <a:endParaRPr lang="es-ES" dirty="0"/>
          </a:p>
          <a:p>
            <a:r>
              <a:rPr lang="es-ES" dirty="0"/>
              <a:t>Los responsables de las instituciones educativas y centros de salud deben denunciar los casos de violencia que llegue a su institución, el MINSA es el responsable de brindar la atención en salud de manera gratuita en casos de violencia. </a:t>
            </a:r>
          </a:p>
          <a:p>
            <a:endParaRPr lang="es-ES" dirty="0"/>
          </a:p>
          <a:p>
            <a:r>
              <a:rPr lang="es-PE" dirty="0"/>
              <a:t>La asistencia legal es brindada por el programa Aurora del MIMP  a través del CEM o la asistencia legal del Ministerio de Justicia.</a:t>
            </a:r>
          </a:p>
        </p:txBody>
      </p:sp>
    </p:spTree>
    <p:extLst>
      <p:ext uri="{BB962C8B-B14F-4D97-AF65-F5344CB8AC3E}">
        <p14:creationId xmlns:p14="http://schemas.microsoft.com/office/powerpoint/2010/main" val="51904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1C52AD5-D38C-461F-8147-172EEB8BBD8F}"/>
              </a:ext>
            </a:extLst>
          </p:cNvPr>
          <p:cNvSpPr txBox="1"/>
          <p:nvPr/>
        </p:nvSpPr>
        <p:spPr>
          <a:xfrm>
            <a:off x="334109" y="393952"/>
            <a:ext cx="115237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b="1" i="0" u="none" dirty="0">
                <a:solidFill>
                  <a:srgbClr val="C00000"/>
                </a:solidFill>
                <a:latin typeface="+mn-lt"/>
              </a:rPr>
              <a:t>Es necesario…</a:t>
            </a:r>
          </a:p>
          <a:p>
            <a:pPr lvl="0"/>
            <a:r>
              <a:rPr lang="es-MX" b="1" i="0" u="none" dirty="0">
                <a:solidFill>
                  <a:srgbClr val="C00000"/>
                </a:solidFill>
                <a:latin typeface="+mn-lt"/>
              </a:rPr>
              <a:t>FORTALECER LA COORDINACIÓN Y ARTICULACIÓN</a:t>
            </a:r>
          </a:p>
          <a:p>
            <a:pPr lvl="0"/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s-MX" b="0" i="0" u="none" dirty="0">
                <a:latin typeface="+mn-lt"/>
              </a:rPr>
              <a:t>Fortalecer canal de comunicación entre representantes para atención de casos emblemáticos: </a:t>
            </a:r>
            <a:r>
              <a:rPr lang="es-MX" b="0" i="0" u="none" dirty="0">
                <a:solidFill>
                  <a:srgbClr val="C00000"/>
                </a:solidFill>
                <a:latin typeface="+mn-lt"/>
              </a:rPr>
              <a:t>prevenir la violencia y salvar vidas de mujeres y proteger niños/as y adolescentes. </a:t>
            </a:r>
          </a:p>
          <a:p>
            <a:endParaRPr lang="es-MX" dirty="0">
              <a:solidFill>
                <a:srgbClr val="C00000"/>
              </a:solidFill>
            </a:endParaRPr>
          </a:p>
          <a:p>
            <a:r>
              <a:rPr lang="es-PE" dirty="0"/>
              <a:t>El MIMP a través del programa Aurora tiene a su cargo la implementación de</a:t>
            </a:r>
            <a:r>
              <a:rPr lang="es-ES" dirty="0"/>
              <a:t> programas y acciones de prevención y atención de todas las modalidades de violencia hacia las mujeres e integrantes del grupo familiar. </a:t>
            </a:r>
          </a:p>
          <a:p>
            <a:endParaRPr lang="es-ES" dirty="0"/>
          </a:p>
          <a:p>
            <a:r>
              <a:rPr lang="es-ES" b="1" i="1" dirty="0">
                <a:solidFill>
                  <a:srgbClr val="FF0000"/>
                </a:solidFill>
              </a:rPr>
              <a:t>La implementación de los programas y acciones de atención deben ser coordinadas y articuladas con gobiernos locales, comisarias, fiscalías, centros de salud, instituciones educativas, poder judicial y sociedad civil . </a:t>
            </a:r>
          </a:p>
          <a:p>
            <a:endParaRPr lang="es-ES" b="1" i="1" dirty="0">
              <a:solidFill>
                <a:srgbClr val="FF0000"/>
              </a:solidFill>
            </a:endParaRPr>
          </a:p>
          <a:p>
            <a:endParaRPr lang="es-MX" b="1" i="1" dirty="0">
              <a:solidFill>
                <a:srgbClr val="FF0000"/>
              </a:solidFill>
            </a:endParaRPr>
          </a:p>
        </p:txBody>
      </p:sp>
      <p:pic>
        <p:nvPicPr>
          <p:cNvPr id="9" name="Imagen 8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D3AE5DF-F03A-4483-A48B-C8A71051E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83" y="3766943"/>
            <a:ext cx="4141177" cy="215855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39B8CD5-1EA7-487D-A89F-456AD70D0B0C}"/>
              </a:ext>
            </a:extLst>
          </p:cNvPr>
          <p:cNvSpPr txBox="1"/>
          <p:nvPr/>
        </p:nvSpPr>
        <p:spPr>
          <a:xfrm>
            <a:off x="334109" y="4041887"/>
            <a:ext cx="609834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1800" dirty="0"/>
              <a:t>Durante el </a:t>
            </a:r>
            <a:r>
              <a:rPr lang="es-ES" sz="1800" b="1" dirty="0"/>
              <a:t>2020</a:t>
            </a:r>
            <a:r>
              <a:rPr lang="es-ES" sz="1800" dirty="0"/>
              <a:t>  , el CEM Comisaria Chorrillos ha desarrollado: </a:t>
            </a:r>
          </a:p>
          <a:p>
            <a:r>
              <a:rPr lang="es-PE" sz="1800" dirty="0">
                <a:solidFill>
                  <a:srgbClr val="0070C0"/>
                </a:solidFill>
              </a:rPr>
              <a:t>Estrategia Educativa:  Actividades a Demanda:  </a:t>
            </a:r>
            <a:r>
              <a:rPr lang="es-PE" sz="1800" dirty="0"/>
              <a:t>IE. Corazón de Jesús de </a:t>
            </a:r>
            <a:r>
              <a:rPr lang="es-PE" sz="1800" dirty="0" err="1"/>
              <a:t>Armatambo</a:t>
            </a:r>
            <a:r>
              <a:rPr lang="es-PE" dirty="0"/>
              <a:t>, </a:t>
            </a:r>
            <a:r>
              <a:rPr lang="es-PE" sz="1800" dirty="0"/>
              <a:t>IE. Enrique </a:t>
            </a:r>
            <a:r>
              <a:rPr lang="es-PE" sz="1800" dirty="0" err="1"/>
              <a:t>Nerini</a:t>
            </a:r>
            <a:r>
              <a:rPr lang="es-PE" dirty="0"/>
              <a:t>, </a:t>
            </a:r>
            <a:r>
              <a:rPr lang="es-PE" sz="1800" dirty="0"/>
              <a:t>IE. Los </a:t>
            </a:r>
            <a:r>
              <a:rPr lang="es-PE" sz="1800" dirty="0" err="1"/>
              <a:t>Inkas</a:t>
            </a:r>
            <a:r>
              <a:rPr lang="es-PE" dirty="0"/>
              <a:t>, </a:t>
            </a:r>
            <a:r>
              <a:rPr lang="es-PE" sz="1800" dirty="0"/>
              <a:t>IE. José María Arguedas, IE. Fe y Alegría, IE. La Esperanza , IE. Santa Isabel, IE. Santa Rosa, IE. José Olaya Balandra.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solidFill>
                  <a:srgbClr val="0070C0"/>
                </a:solidFill>
              </a:rPr>
              <a:t>Acción Educativa “Quiere sin violencia marca la diferencia”: </a:t>
            </a:r>
            <a:r>
              <a:rPr lang="es-ES" dirty="0"/>
              <a:t>IE Juan Pablo II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366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05C4-A829-4053-BE08-EDD7DD40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19" y="1570973"/>
            <a:ext cx="9762204" cy="474903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s-PE" dirty="0">
                <a:solidFill>
                  <a:schemeClr val="tx1"/>
                </a:solidFill>
              </a:rPr>
              <a:t>En emergencia sanitaria las mujeres y niños/as continua y se agrava la violencia, y los índices de violencia continúan siendo altos: feminicidios y violencia o abuso sexual hacia niños/as porque comparten espacio en el confinamiento.  </a:t>
            </a:r>
            <a:br>
              <a:rPr lang="es-PE" dirty="0">
                <a:solidFill>
                  <a:schemeClr val="tx1"/>
                </a:solidFill>
              </a:rPr>
            </a:br>
            <a:br>
              <a:rPr lang="es-PE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Se requiere fortalecer la coordinación y articulación para  proteger a las víctimas de agresores especialmente prevenir el feminicidio salvar vidas y proteger a nuestros niños/as y adolescentes.</a:t>
            </a:r>
            <a:br>
              <a:rPr lang="es-PE" dirty="0">
                <a:solidFill>
                  <a:schemeClr val="tx1"/>
                </a:solidFill>
              </a:rPr>
            </a:br>
            <a:br>
              <a:rPr lang="es-PE" dirty="0">
                <a:solidFill>
                  <a:schemeClr val="tx1"/>
                </a:solidFill>
              </a:rPr>
            </a:br>
            <a:br>
              <a:rPr lang="es-PE" dirty="0">
                <a:solidFill>
                  <a:schemeClr val="tx1"/>
                </a:solidFill>
              </a:rPr>
            </a:b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6" name="Picture 4" descr="Resultado de imagen para no mas violencia contra la muj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22" y="537987"/>
            <a:ext cx="2380450" cy="12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1126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47735" y="1292564"/>
            <a:ext cx="10296530" cy="2136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>
                <a:solidFill>
                  <a:schemeClr val="bg1"/>
                </a:solidFill>
              </a:rPr>
              <a:t>Fortalecimiento de la coordinación y articulación interinstitucional para prevenir el feminicidio, y la violencia sexual hacia niños/as y adolescentes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51B846A4-C79D-46E9-81A5-A9735B9E4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97" y="4701637"/>
            <a:ext cx="71215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PE" b="1" dirty="0">
                <a:solidFill>
                  <a:schemeClr val="bg1"/>
                </a:solidFill>
                <a:latin typeface="Trebuchet MS" panose="020B0603020202020204" pitchFamily="34" charset="0"/>
              </a:rPr>
              <a:t>Promotora Patricia Caycho </a:t>
            </a:r>
          </a:p>
          <a:p>
            <a:pPr algn="ctr" eaLnBrk="1" hangingPunct="1"/>
            <a:endParaRPr lang="es-ES" altLang="es-PE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es-ES" altLang="es-PE" b="1" dirty="0">
                <a:solidFill>
                  <a:schemeClr val="bg1"/>
                </a:solidFill>
                <a:latin typeface="Trebuchet MS" panose="020B0603020202020204" pitchFamily="34" charset="0"/>
              </a:rPr>
              <a:t>Centro Emergencia Mujer Comisaria Chorrillos</a:t>
            </a:r>
          </a:p>
          <a:p>
            <a:pPr algn="ctr" eaLnBrk="1" hangingPunct="1"/>
            <a:endParaRPr lang="es-ES" altLang="es-PE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es-ES" altLang="es-PE" b="1" dirty="0">
                <a:solidFill>
                  <a:schemeClr val="bg1"/>
                </a:solidFill>
                <a:latin typeface="Trebuchet MS" panose="020B0603020202020204" pitchFamily="34" charset="0"/>
              </a:rPr>
              <a:t>Programa Nacional AURORA</a:t>
            </a:r>
          </a:p>
          <a:p>
            <a:pPr algn="ctr" eaLnBrk="1" hangingPunct="1"/>
            <a:endParaRPr lang="es-ES" altLang="es-PE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7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D51B35-338E-4305-B71D-20DE1C4C9628}"/>
              </a:ext>
            </a:extLst>
          </p:cNvPr>
          <p:cNvSpPr txBox="1"/>
          <p:nvPr/>
        </p:nvSpPr>
        <p:spPr>
          <a:xfrm>
            <a:off x="1219200" y="1009516"/>
            <a:ext cx="4699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400" b="1" i="1" dirty="0">
                <a:solidFill>
                  <a:srgbClr val="0070C0"/>
                </a:solidFill>
                <a:effectLst/>
                <a:latin typeface="Roboto"/>
              </a:rPr>
              <a:t>"Para muchas mujeres y niñas, la amenaza es mayor precisamente allí donde deberían estar más seguras. En sus propios hogares... Sabemos que los confinamientos y las cuarentenas son esenciales para reducir el COVID-19. Pero pueden hacer que las mujeres se vean atrapadas con parejas abusivas." – António </a:t>
            </a:r>
            <a:r>
              <a:rPr lang="es-ES" sz="2400" b="1" i="1" dirty="0" err="1">
                <a:solidFill>
                  <a:srgbClr val="0070C0"/>
                </a:solidFill>
                <a:effectLst/>
                <a:latin typeface="Roboto"/>
              </a:rPr>
              <a:t>Guterres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Roboto"/>
              </a:rPr>
              <a:t>, Secretario General de la ONU</a:t>
            </a:r>
            <a:endParaRPr lang="es-MX" sz="2400" b="1" i="1" u="none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8A0CDE-BA7F-447E-91AE-824B7277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86" t="370" r="15913"/>
          <a:stretch/>
        </p:blipFill>
        <p:spPr>
          <a:xfrm>
            <a:off x="6989417" y="2136462"/>
            <a:ext cx="3983383" cy="25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718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43284" y="1737079"/>
            <a:ext cx="5326956" cy="14793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MX" altLang="es-PE" b="1" i="1" dirty="0">
                <a:solidFill>
                  <a:srgbClr val="C00000"/>
                </a:solidFill>
                <a:latin typeface="Arial" panose="020B0604020202020204" pitchFamily="34" charset="0"/>
              </a:rPr>
              <a:t>SEGÚN LA ENDES</a:t>
            </a:r>
          </a:p>
          <a:p>
            <a:pPr algn="ctr">
              <a:buSzPct val="100000"/>
            </a:pPr>
            <a:r>
              <a:rPr lang="es-MX" altLang="en-US" b="1" i="1" dirty="0">
                <a:solidFill>
                  <a:srgbClr val="C00000"/>
                </a:solidFill>
              </a:rPr>
              <a:t>ENCUESTA DEMOGRÁFICA Y DE SALUD FAMILIAR</a:t>
            </a:r>
          </a:p>
          <a:p>
            <a:pPr algn="ctr">
              <a:buSzPct val="100000"/>
            </a:pPr>
            <a:endParaRPr lang="es-MX" altLang="es-PE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buSzPct val="100000"/>
            </a:pPr>
            <a:r>
              <a:rPr lang="es-MX" altLang="es-PE" b="1" dirty="0">
                <a:solidFill>
                  <a:schemeClr val="tx2"/>
                </a:solidFill>
                <a:latin typeface="Arial" panose="020B0604020202020204" pitchFamily="34" charset="0"/>
              </a:rPr>
              <a:t>Violencia contra la mujer, ejercida alguna vez por el esposo o compañero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80586" y="3850271"/>
            <a:ext cx="5452352" cy="1202353"/>
          </a:xfrm>
          <a:prstGeom prst="rect">
            <a:avLst/>
          </a:prstGeom>
          <a:solidFill>
            <a:schemeClr val="bg1">
              <a:lumMod val="95000"/>
            </a:schemeClr>
          </a:solidFill>
          <a:ln w="57240" cap="sq">
            <a:noFill/>
            <a:miter lim="800000"/>
            <a:headEnd/>
            <a:tailEnd/>
          </a:ln>
          <a:effectLst/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MX" altLang="es-PE" sz="2400" b="1" dirty="0">
                <a:solidFill>
                  <a:schemeClr val="tx1"/>
                </a:solidFill>
              </a:rPr>
              <a:t>2017: 65.4%    </a:t>
            </a:r>
          </a:p>
          <a:p>
            <a:pPr algn="ctr">
              <a:buSzPct val="100000"/>
            </a:pPr>
            <a:r>
              <a:rPr lang="es-MX" altLang="es-PE" sz="2400" b="1" dirty="0">
                <a:solidFill>
                  <a:schemeClr val="tx1"/>
                </a:solidFill>
              </a:rPr>
              <a:t>2018: 63.2%  </a:t>
            </a:r>
          </a:p>
          <a:p>
            <a:pPr algn="ctr">
              <a:buSzPct val="100000"/>
            </a:pPr>
            <a:r>
              <a:rPr lang="es-MX" altLang="es-PE" sz="2400" b="1" dirty="0">
                <a:solidFill>
                  <a:srgbClr val="C00000"/>
                </a:solidFill>
              </a:rPr>
              <a:t>2019:  57.7%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15322" y="1770279"/>
            <a:ext cx="5334893" cy="1503166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 cap="sq">
            <a:noFill/>
            <a:miter lim="800000"/>
            <a:headEnd/>
            <a:tailEnd/>
          </a:ln>
          <a:effectLst/>
        </p:spPr>
        <p:txBody>
          <a:bodyPr lIns="89988" tIns="46794" rIns="89988" bIns="4679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800"/>
              </a:spcAft>
              <a:buSzPct val="100000"/>
            </a:pPr>
            <a:r>
              <a:rPr lang="es-PE" altLang="es-PE" b="1" i="1" dirty="0">
                <a:solidFill>
                  <a:srgbClr val="C00000"/>
                </a:solidFill>
                <a:latin typeface="Arial" panose="020B0604020202020204" pitchFamily="34" charset="0"/>
              </a:rPr>
              <a:t>SEGÚN LA ENARES</a:t>
            </a:r>
          </a:p>
          <a:p>
            <a:pPr algn="ctr">
              <a:spcAft>
                <a:spcPts val="800"/>
              </a:spcAft>
              <a:buSzPct val="100000"/>
            </a:pPr>
            <a:r>
              <a:rPr lang="es-MX" altLang="en-US" b="1" i="1" dirty="0">
                <a:solidFill>
                  <a:srgbClr val="C00000"/>
                </a:solidFill>
              </a:rPr>
              <a:t>ENCUESTA NACIONAL SOBRE RELACIONES SOCIALES </a:t>
            </a:r>
            <a:r>
              <a:rPr lang="es-PE" altLang="es-PE" b="1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Aft>
                <a:spcPts val="800"/>
              </a:spcAft>
              <a:buSzPct val="100000"/>
            </a:pPr>
            <a:r>
              <a:rPr lang="es-PE" altLang="es-PE" b="1" dirty="0">
                <a:solidFill>
                  <a:srgbClr val="000000"/>
                </a:solidFill>
                <a:latin typeface="Arial" panose="020B0604020202020204" pitchFamily="34" charset="0"/>
              </a:rPr>
              <a:t>Tolerancia social de la violencia contra las mujeres.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ct val="100000"/>
            </a:pPr>
            <a:endParaRPr lang="es-PE" altLang="es-PE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6444411" y="3954395"/>
            <a:ext cx="5334893" cy="1202353"/>
          </a:xfrm>
          <a:prstGeom prst="rect">
            <a:avLst/>
          </a:prstGeom>
          <a:solidFill>
            <a:schemeClr val="bg1">
              <a:lumMod val="95000"/>
            </a:schemeClr>
          </a:solidFill>
          <a:ln w="57240" cap="sq">
            <a:noFill/>
            <a:miter lim="800000"/>
            <a:headEnd/>
            <a:tailEnd/>
          </a:ln>
          <a:effectLst/>
        </p:spPr>
        <p:txBody>
          <a:bodyPr lIns="89988" tIns="46794" rIns="89988" bIns="46794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MX" altLang="es-PE" sz="2400" b="1" dirty="0">
                <a:solidFill>
                  <a:schemeClr val="tx1"/>
                </a:solidFill>
              </a:rPr>
              <a:t>2013: 52.1%</a:t>
            </a:r>
          </a:p>
          <a:p>
            <a:pPr algn="ctr">
              <a:buSzPct val="100000"/>
            </a:pPr>
            <a:r>
              <a:rPr lang="es-MX" altLang="es-PE" sz="2400" b="1" dirty="0">
                <a:solidFill>
                  <a:schemeClr val="tx1"/>
                </a:solidFill>
              </a:rPr>
              <a:t>2015: 54.8% </a:t>
            </a:r>
          </a:p>
          <a:p>
            <a:pPr algn="ctr">
              <a:buSzPct val="100000"/>
            </a:pPr>
            <a:r>
              <a:rPr lang="es-MX" altLang="es-PE" sz="2400" b="1" dirty="0">
                <a:solidFill>
                  <a:srgbClr val="C00000"/>
                </a:solidFill>
              </a:rPr>
              <a:t> 2019: </a:t>
            </a:r>
            <a:r>
              <a:rPr lang="en-US" altLang="en-US" sz="2400" b="1" dirty="0">
                <a:solidFill>
                  <a:srgbClr val="C00000"/>
                </a:solidFill>
              </a:rPr>
              <a:t>58,9%*</a:t>
            </a:r>
            <a:endParaRPr lang="es-MX" altLang="es-PE" sz="2400" b="1" dirty="0">
              <a:solidFill>
                <a:srgbClr val="C00000"/>
              </a:solidFill>
            </a:endParaRPr>
          </a:p>
        </p:txBody>
      </p:sp>
      <p:sp>
        <p:nvSpPr>
          <p:cNvPr id="10247" name="Rectángulo 1"/>
          <p:cNvSpPr>
            <a:spLocks noChangeArrowheads="1"/>
          </p:cNvSpPr>
          <p:nvPr/>
        </p:nvSpPr>
        <p:spPr bwMode="auto">
          <a:xfrm>
            <a:off x="2347753" y="534084"/>
            <a:ext cx="7185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just"/>
            <a:r>
              <a:rPr lang="es-MX" altLang="en-US" sz="2400" b="1" dirty="0">
                <a:solidFill>
                  <a:srgbClr val="C00000"/>
                </a:solidFill>
                <a:cs typeface="Calibri" panose="020F0502020204030204" pitchFamily="34" charset="0"/>
              </a:rPr>
              <a:t> ALTA INCIDENCIA DE LA VIOLENCIA A NIVEL NACIONAL</a:t>
            </a:r>
            <a:endParaRPr lang="en-US" altLang="en-US" sz="24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69796" y="5837697"/>
            <a:ext cx="2880419" cy="369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49" name="Rectángulo 5"/>
          <p:cNvSpPr>
            <a:spLocks noChangeArrowheads="1"/>
          </p:cNvSpPr>
          <p:nvPr/>
        </p:nvSpPr>
        <p:spPr bwMode="auto">
          <a:xfrm>
            <a:off x="5685090" y="5827154"/>
            <a:ext cx="3848605" cy="7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C00000"/>
                </a:solidFill>
              </a:rPr>
              <a:t>*</a:t>
            </a:r>
            <a:r>
              <a:rPr lang="es-MX" altLang="en-US" sz="1400" b="1" dirty="0">
                <a:solidFill>
                  <a:srgbClr val="C00000"/>
                </a:solidFill>
              </a:rPr>
              <a:t> </a:t>
            </a:r>
            <a:r>
              <a:rPr lang="es-MX" altLang="en-US" sz="1400" dirty="0"/>
              <a:t>El cálculo de los Indicadores para el año 2019 ha variado, en comparación 2013 y 2015, por lo cual no son estrictamente comparables</a:t>
            </a:r>
            <a:endParaRPr lang="en-US" altLang="en-US" sz="1400" dirty="0"/>
          </a:p>
        </p:txBody>
      </p:sp>
      <p:grpSp>
        <p:nvGrpSpPr>
          <p:cNvPr id="10246" name="Grupo 4"/>
          <p:cNvGrpSpPr>
            <a:grpSpLocks/>
          </p:cNvGrpSpPr>
          <p:nvPr/>
        </p:nvGrpSpPr>
        <p:grpSpPr bwMode="auto">
          <a:xfrm>
            <a:off x="8869796" y="5346338"/>
            <a:ext cx="2909508" cy="1071423"/>
            <a:chOff x="8875713" y="3181350"/>
            <a:chExt cx="2909887" cy="1071563"/>
          </a:xfrm>
        </p:grpSpPr>
        <p:sp>
          <p:nvSpPr>
            <p:cNvPr id="131" name="Flecha derecha 130"/>
            <p:cNvSpPr/>
            <p:nvPr/>
          </p:nvSpPr>
          <p:spPr>
            <a:xfrm>
              <a:off x="8875713" y="3181350"/>
              <a:ext cx="1377950" cy="39052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defRPr/>
              </a:pPr>
              <a:r>
                <a:rPr lang="es-PE" b="1" dirty="0">
                  <a:solidFill>
                    <a:schemeClr val="bg1"/>
                  </a:solidFill>
                </a:rPr>
                <a:t>Actitudes</a:t>
              </a:r>
            </a:p>
          </p:txBody>
        </p:sp>
        <p:sp>
          <p:nvSpPr>
            <p:cNvPr id="132" name="Flecha derecha 131"/>
            <p:cNvSpPr/>
            <p:nvPr/>
          </p:nvSpPr>
          <p:spPr>
            <a:xfrm>
              <a:off x="9615488" y="3500438"/>
              <a:ext cx="1377950" cy="39211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defRPr/>
              </a:pPr>
              <a:r>
                <a:rPr lang="es-PE" b="1" dirty="0">
                  <a:solidFill>
                    <a:schemeClr val="bg1"/>
                  </a:solidFill>
                </a:rPr>
                <a:t>Creencias</a:t>
              </a:r>
            </a:p>
          </p:txBody>
        </p:sp>
        <p:sp>
          <p:nvSpPr>
            <p:cNvPr id="133" name="Flecha derecha 132"/>
            <p:cNvSpPr/>
            <p:nvPr/>
          </p:nvSpPr>
          <p:spPr>
            <a:xfrm>
              <a:off x="10298113" y="3860800"/>
              <a:ext cx="1487487" cy="39211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defRPr/>
              </a:pPr>
              <a:r>
                <a:rPr lang="es-PE" dirty="0"/>
                <a:t>Imaginarios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1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3CCD34-3D6C-4777-A099-BB1A65FC6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60"/>
          <a:stretch/>
        </p:blipFill>
        <p:spPr>
          <a:xfrm>
            <a:off x="804040" y="333225"/>
            <a:ext cx="4185015" cy="56259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0A07D40-76DB-43E9-A18A-F74BB5901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13"/>
          <a:stretch/>
        </p:blipFill>
        <p:spPr>
          <a:xfrm>
            <a:off x="5407573" y="333225"/>
            <a:ext cx="5202620" cy="56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9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690253-B177-420B-A8A1-98CB223A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69"/>
          <a:stretch/>
        </p:blipFill>
        <p:spPr>
          <a:xfrm>
            <a:off x="634069" y="411481"/>
            <a:ext cx="5098669" cy="552860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567D743-CCE7-4EEF-8BEE-821C5B0B937E}"/>
              </a:ext>
            </a:extLst>
          </p:cNvPr>
          <p:cNvSpPr/>
          <p:nvPr/>
        </p:nvSpPr>
        <p:spPr>
          <a:xfrm>
            <a:off x="6459262" y="1382152"/>
            <a:ext cx="5098669" cy="437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sz="1715" dirty="0"/>
          </a:p>
          <a:p>
            <a:pPr marL="267325" indent="-267325" algn="just">
              <a:buFont typeface="Wingdings" panose="05000000000000000000" pitchFamily="2" charset="2"/>
              <a:buChar char="Ø"/>
            </a:pPr>
            <a:r>
              <a:rPr lang="es-PE" sz="1715" b="1" dirty="0">
                <a:solidFill>
                  <a:srgbClr val="FF0000"/>
                </a:solidFill>
              </a:rPr>
              <a:t>El 46.1% está muy de acuerdo y de acuerdo en que “los únicos que tienen derecho a pegarle a los </a:t>
            </a:r>
            <a:r>
              <a:rPr lang="es-PE" sz="1715" b="1" dirty="0" err="1">
                <a:solidFill>
                  <a:srgbClr val="FF0000"/>
                </a:solidFill>
              </a:rPr>
              <a:t>niñ@s</a:t>
            </a:r>
            <a:r>
              <a:rPr lang="es-PE" sz="1715" b="1" dirty="0">
                <a:solidFill>
                  <a:srgbClr val="FF0000"/>
                </a:solidFill>
              </a:rPr>
              <a:t> son sus padres”. </a:t>
            </a:r>
          </a:p>
          <a:p>
            <a:pPr algn="just"/>
            <a:endParaRPr lang="es-PE" sz="1715" b="1" dirty="0">
              <a:solidFill>
                <a:srgbClr val="FF0000"/>
              </a:solidFill>
            </a:endParaRPr>
          </a:p>
          <a:p>
            <a:pPr marL="267325" indent="-267325" algn="just">
              <a:buFont typeface="Wingdings" panose="05000000000000000000" pitchFamily="2" charset="2"/>
              <a:buChar char="Ø"/>
            </a:pPr>
            <a:r>
              <a:rPr lang="es-PE" sz="1715" b="1" dirty="0">
                <a:solidFill>
                  <a:srgbClr val="FF0000"/>
                </a:solidFill>
              </a:rPr>
              <a:t>El 34.5% …. “los </a:t>
            </a:r>
            <a:r>
              <a:rPr lang="es-PE" sz="1715" b="1" dirty="0" err="1">
                <a:solidFill>
                  <a:srgbClr val="FF0000"/>
                </a:solidFill>
              </a:rPr>
              <a:t>niñ@s</a:t>
            </a:r>
            <a:r>
              <a:rPr lang="es-PE" sz="1715" b="1" dirty="0">
                <a:solidFill>
                  <a:srgbClr val="FF0000"/>
                </a:solidFill>
              </a:rPr>
              <a:t> a los cuales no se les pega se vuelven malcriados y ociosos”. </a:t>
            </a:r>
          </a:p>
          <a:p>
            <a:pPr algn="just"/>
            <a:endParaRPr lang="es-PE" sz="1715" b="1" dirty="0">
              <a:solidFill>
                <a:srgbClr val="FF0000"/>
              </a:solidFill>
            </a:endParaRPr>
          </a:p>
          <a:p>
            <a:pPr marL="267325" indent="-267325" algn="just">
              <a:buFont typeface="Wingdings" panose="05000000000000000000" pitchFamily="2" charset="2"/>
              <a:buChar char="Ø"/>
            </a:pPr>
            <a:r>
              <a:rPr lang="es-PE" sz="1715" b="1" dirty="0">
                <a:solidFill>
                  <a:srgbClr val="FF0000"/>
                </a:solidFill>
              </a:rPr>
              <a:t>El  21%... “padres desean </a:t>
            </a:r>
            <a:r>
              <a:rPr lang="es-PE" sz="1715" b="1" dirty="0" err="1">
                <a:solidFill>
                  <a:srgbClr val="FF0000"/>
                </a:solidFill>
              </a:rPr>
              <a:t>hij@s</a:t>
            </a:r>
            <a:r>
              <a:rPr lang="es-PE" sz="1715" b="1" dirty="0">
                <a:solidFill>
                  <a:srgbClr val="FF0000"/>
                </a:solidFill>
              </a:rPr>
              <a:t> exitosos, para lograrlo pueden recurrir al castigo físico”.</a:t>
            </a:r>
          </a:p>
          <a:p>
            <a:pPr marL="267325" indent="-267325" algn="just">
              <a:buFont typeface="Wingdings" panose="05000000000000000000" pitchFamily="2" charset="2"/>
              <a:buChar char="Ø"/>
            </a:pPr>
            <a:endParaRPr lang="es-PE" sz="1715" b="1" dirty="0">
              <a:solidFill>
                <a:srgbClr val="FF0000"/>
              </a:solidFill>
            </a:endParaRPr>
          </a:p>
          <a:p>
            <a:pPr marL="267325" indent="-267325" algn="just">
              <a:buFont typeface="Wingdings" panose="05000000000000000000" pitchFamily="2" charset="2"/>
              <a:buChar char="Ø"/>
            </a:pPr>
            <a:r>
              <a:rPr lang="es-ES" sz="1715" b="1" dirty="0">
                <a:solidFill>
                  <a:srgbClr val="FF0000"/>
                </a:solidFill>
              </a:rPr>
              <a:t>3 de cada 10 personas está de acuerdo que si una mujer viste provocativamente busca que la acosen sexualmente. </a:t>
            </a:r>
            <a:endParaRPr lang="es-PE" sz="1715" b="1" dirty="0">
              <a:solidFill>
                <a:srgbClr val="FF0000"/>
              </a:solidFill>
            </a:endParaRPr>
          </a:p>
          <a:p>
            <a:pPr marL="267325" indent="-267325" algn="just">
              <a:buFont typeface="Wingdings" panose="05000000000000000000" pitchFamily="2" charset="2"/>
              <a:buChar char="Ø"/>
            </a:pPr>
            <a:endParaRPr lang="es-PE" sz="1715" b="1" dirty="0">
              <a:solidFill>
                <a:srgbClr val="FF0000"/>
              </a:solidFill>
            </a:endParaRPr>
          </a:p>
          <a:p>
            <a:pPr algn="just"/>
            <a:endParaRPr lang="es-PE" sz="1715" i="1" dirty="0"/>
          </a:p>
        </p:txBody>
      </p:sp>
    </p:spTree>
    <p:extLst>
      <p:ext uri="{BB962C8B-B14F-4D97-AF65-F5344CB8AC3E}">
        <p14:creationId xmlns:p14="http://schemas.microsoft.com/office/powerpoint/2010/main" val="67907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4102031-6E8C-4D09-B139-08BA9ADE491F}"/>
              </a:ext>
            </a:extLst>
          </p:cNvPr>
          <p:cNvSpPr txBox="1"/>
          <p:nvPr/>
        </p:nvSpPr>
        <p:spPr>
          <a:xfrm>
            <a:off x="364899" y="3710603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PE" sz="2800" b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Servicio de Atención del Programa Nacional AURORA, Periodo: 01 de enero al 31 de octubre 2020</a:t>
            </a:r>
            <a:endParaRPr lang="es-PE" sz="2800">
              <a:solidFill>
                <a:srgbClr val="0070C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C0D556-567C-4DB4-8B7B-F3E2C07EB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7" b="61819"/>
          <a:stretch/>
        </p:blipFill>
        <p:spPr>
          <a:xfrm>
            <a:off x="2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753D47-823C-4229-9003-CD0BB45721A2}"/>
              </a:ext>
            </a:extLst>
          </p:cNvPr>
          <p:cNvSpPr txBox="1"/>
          <p:nvPr/>
        </p:nvSpPr>
        <p:spPr>
          <a:xfrm>
            <a:off x="4020665" y="3710603"/>
            <a:ext cx="780643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Equipos Itinerantes de Urgencia</a:t>
            </a:r>
            <a:endParaRPr lang="es-PE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Equipos Itinerantes de Urgencia, del 17 de marzo al 31 de octubre, se atendieron 18 778 casos de violencia contra las mujeres, integrantes del grupo familiar y casos de personas afectadas por hechos de violencia sexual, de las cuales 16 223 corresponden a casos de mujeres (86,4%).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60428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9F416-F2B2-4F12-B8B6-35BB540D85FE}"/>
              </a:ext>
            </a:extLst>
          </p:cNvPr>
          <p:cNvSpPr txBox="1"/>
          <p:nvPr/>
        </p:nvSpPr>
        <p:spPr>
          <a:xfrm>
            <a:off x="540026" y="744940"/>
            <a:ext cx="58077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 100</a:t>
            </a:r>
            <a:endParaRPr lang="es-PE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Línea 100 atendió 200,270 llamadas telefónicas, de las cuales, 161,071 consultas informaron que la víctima era mujer (80%)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433C6F-991B-48DB-B0C0-A47E8C056BC1}"/>
              </a:ext>
            </a:extLst>
          </p:cNvPr>
          <p:cNvSpPr txBox="1"/>
          <p:nvPr/>
        </p:nvSpPr>
        <p:spPr>
          <a:xfrm>
            <a:off x="540026" y="3666236"/>
            <a:ext cx="58077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 100</a:t>
            </a:r>
            <a:endParaRPr lang="es-PE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servicio preventivo Chat 100 realizó 14,838 consultas de orientación, de las cuales, 11 323 consultas fueron realizadas por mujeres (76,3%).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Bef>
                <a:spcPts val="600"/>
              </a:spcBef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385519-5A86-426D-8001-BC9E2EB2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88" y="453887"/>
            <a:ext cx="4383621" cy="24085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3B9819-25AA-4A45-96FD-6267C4B3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42" y="3026641"/>
            <a:ext cx="2250241" cy="33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3464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BB05CF1-DCBC-4FF2-9EAC-7AA1CAE76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13110" r="37106" b="13481"/>
          <a:stretch/>
        </p:blipFill>
        <p:spPr>
          <a:xfrm>
            <a:off x="492370" y="1159412"/>
            <a:ext cx="7005710" cy="4876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8A1308-5B99-4EE7-B406-AEABDD7D4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418" y="1553894"/>
            <a:ext cx="3750212" cy="37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218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4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2F2F2"/>
      </a:accent2>
      <a:accent3>
        <a:srgbClr val="A5A5A5"/>
      </a:accent3>
      <a:accent4>
        <a:srgbClr val="D8D8D8"/>
      </a:accent4>
      <a:accent5>
        <a:srgbClr val="7F7F7F"/>
      </a:accent5>
      <a:accent6>
        <a:srgbClr val="595959"/>
      </a:accent6>
      <a:hlink>
        <a:srgbClr val="3F3F3F"/>
      </a:hlink>
      <a:folHlink>
        <a:srgbClr val="0C0C0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Personalizado 4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2F2F2"/>
      </a:accent2>
      <a:accent3>
        <a:srgbClr val="A5A5A5"/>
      </a:accent3>
      <a:accent4>
        <a:srgbClr val="D8D8D8"/>
      </a:accent4>
      <a:accent5>
        <a:srgbClr val="7F7F7F"/>
      </a:accent5>
      <a:accent6>
        <a:srgbClr val="595959"/>
      </a:accent6>
      <a:hlink>
        <a:srgbClr val="3F3F3F"/>
      </a:hlink>
      <a:folHlink>
        <a:srgbClr val="0C0C0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1413</Words>
  <Application>Microsoft Office PowerPoint</Application>
  <PresentationFormat>Panorámica</PresentationFormat>
  <Paragraphs>131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Roboto</vt:lpstr>
      <vt:lpstr>Times New Roman</vt:lpstr>
      <vt:lpstr>Trebuchet MS</vt:lpstr>
      <vt:lpstr>Wingdings</vt:lpstr>
      <vt:lpstr>Wingdings 2</vt:lpstr>
      <vt:lpstr>1_Tema de Office</vt:lpstr>
      <vt:lpstr>2_Tema de Office</vt:lpstr>
      <vt:lpstr>HDOfficeLightV0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emergencia sanitaria las mujeres y niños/as continua y se agrava la violencia, y los índices de violencia continúan siendo altos: feminicidios y violencia o abuso sexual hacia niños/as porque comparten espacio en el confinamiento.    Se requiere fortalecer la coordinación y articulación para  proteger a las víctimas de agresores especialmente prevenir el feminicidio salvar vidas y proteger a nuestros niños/as y adolescentes.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sobre la Estrategia Comunitaria</dc:title>
  <dc:creator>uppifvfs06</dc:creator>
  <cp:lastModifiedBy>Patricia Caycho</cp:lastModifiedBy>
  <cp:revision>243</cp:revision>
  <cp:lastPrinted>2019-04-22T22:56:21Z</cp:lastPrinted>
  <dcterms:created xsi:type="dcterms:W3CDTF">2019-04-05T13:33:02Z</dcterms:created>
  <dcterms:modified xsi:type="dcterms:W3CDTF">2020-12-16T15:57:29Z</dcterms:modified>
</cp:coreProperties>
</file>